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6" r:id="rId2"/>
    <p:sldMasterId id="2147483688" r:id="rId3"/>
  </p:sldMasterIdLst>
  <p:notesMasterIdLst>
    <p:notesMasterId r:id="rId18"/>
  </p:notesMasterIdLst>
  <p:sldIdLst>
    <p:sldId id="256" r:id="rId4"/>
    <p:sldId id="274" r:id="rId5"/>
    <p:sldId id="258" r:id="rId6"/>
    <p:sldId id="260" r:id="rId7"/>
    <p:sldId id="275" r:id="rId8"/>
    <p:sldId id="287" r:id="rId9"/>
    <p:sldId id="263" r:id="rId10"/>
    <p:sldId id="276" r:id="rId11"/>
    <p:sldId id="291" r:id="rId12"/>
    <p:sldId id="264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CDE1B-A226-4DE0-9F77-3957EB53C92B}" v="1" dt="2025-02-13T13:26:4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68288" autoAdjust="0"/>
  </p:normalViewPr>
  <p:slideViewPr>
    <p:cSldViewPr snapToGrid="0">
      <p:cViewPr varScale="1">
        <p:scale>
          <a:sx n="84" d="100"/>
          <a:sy n="84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6EB5F-BBB8-454D-9433-BC86EAD22646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84CF2-FD60-4029-B88C-8E4CB8D6D7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71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A3E1-6B05-4ADE-8430-11F84ABE3B53}" type="slidenum">
              <a: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928376" name="Google Shape;143;g2d5bb16a1a9_0_79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-2135188" y="914400"/>
            <a:ext cx="8128001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4558915" name="Google Shape;144;g2d5bb16a1a9_0_79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457200" lvl="0" indent="-2984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c988fc0c2_0_68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30c988fc0c2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336073" name="Google Shape;170;g30c988fc0c2_0_53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96398" name="Google Shape;171;g30c988fc0c2_0_535:notes"/>
          <p:cNvSpPr txBox="1">
            <a:spLocks noGrp="1"/>
          </p:cNvSpPr>
          <p:nvPr>
            <p:ph type="body" idx="1"/>
          </p:nvPr>
        </p:nvSpPr>
        <p:spPr bwMode="auto">
          <a:xfrm>
            <a:off x="1219199" y="3257550"/>
            <a:ext cx="9753599" cy="30861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646056" name="Google Shape;180;g30c988fc0c2_0_514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140053" name="Google Shape;181;g30c988fc0c2_0_514:notes"/>
          <p:cNvSpPr txBox="1">
            <a:spLocks noGrp="1"/>
          </p:cNvSpPr>
          <p:nvPr>
            <p:ph type="body" idx="1"/>
          </p:nvPr>
        </p:nvSpPr>
        <p:spPr bwMode="auto">
          <a:xfrm>
            <a:off x="1219199" y="3257550"/>
            <a:ext cx="9753599" cy="30861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1084" name="Google Shape;197;p9:notes"/>
          <p:cNvSpPr txBox="1">
            <a:spLocks noGrp="1"/>
          </p:cNvSpPr>
          <p:nvPr>
            <p:ph type="body" idx="1"/>
          </p:nvPr>
        </p:nvSpPr>
        <p:spPr bwMode="auto">
          <a:xfrm>
            <a:off x="1219199" y="3257550"/>
            <a:ext cx="9753599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522249466" name="Google Shape;198;p9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A3E1-6B05-4ADE-8430-11F84ABE3B53}" type="slidenum">
              <a:rPr kumimoji="0" lang="it-IT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7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dirty="0"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buFont typeface="Arial" panose="020B0604020202020204" pitchFamily="34" charset="0"/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D5312B-8C55-10BB-2313-25E118AEBB3B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g2b48297e7ae_0_10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2b48297e7ae_0_10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dirty="0"/>
          </a:p>
        </p:txBody>
      </p:sp>
      <p:sp>
        <p:nvSpPr>
          <p:cNvPr id="151" name="Google Shape;151;g2b48297e7ae_0_107:notes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A3E1-6B05-4ADE-8430-11F84ABE3B53}" type="slidenum">
              <a:rPr kumimoji="0" lang="it-IT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54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5115485" name="Google Shape;145;g30c988fc0c2_0_66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4975207" name="Google Shape;146;g30c988fc0c2_0_667:notes"/>
          <p:cNvSpPr txBox="1">
            <a:spLocks noGrp="1"/>
          </p:cNvSpPr>
          <p:nvPr>
            <p:ph type="body" idx="1"/>
          </p:nvPr>
        </p:nvSpPr>
        <p:spPr bwMode="auto">
          <a:xfrm>
            <a:off x="1219199" y="3257550"/>
            <a:ext cx="9753599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457200" marR="0" lvl="0" indent="-29844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Char char="●"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/>
            </a:pPr>
            <a:endParaRPr dirty="0"/>
          </a:p>
        </p:txBody>
      </p:sp>
      <p:sp>
        <p:nvSpPr>
          <p:cNvPr id="269" name="Google Shape;269;p13:notes"/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c988fc0c2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30c988fc0c2_0_65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474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25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29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68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894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1_Immagine con didascali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8728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A5501B-D190-4E44-BAFA-E2D5C68A4B9A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125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25C0A52-B09F-4C05-A725-B50680DED393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890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618764-9CEC-4BEB-91DE-43314AEEE8E0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35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269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2B61E2-01F5-453A-8700-08613B83A386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909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CA275-03E7-43E9-B882-408CB45ADD87}" type="datetime1">
              <a:rPr lang="it-IT"/>
              <a:t>14/02/25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529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303CD2-E35A-4586-83D7-A5FCD1F408A7}" type="datetime1">
              <a:rPr lang="it-IT"/>
              <a:t>14/02/25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43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4504A25-A789-4DA6-ABEC-FBC7E834F568}" type="datetime1">
              <a:rPr lang="it-IT"/>
              <a:t>14/02/25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057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FBE881-64E9-4E6F-9CA3-5B770129C485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7519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3D14AE-B5C1-4262-85AD-4BE1C9852F43}" type="datetime1">
              <a:rPr lang="it-IT"/>
              <a:t>14/02/25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524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A9A7105-2218-423B-B533-DB90F52ABB90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2125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8AF7E1-EBEC-4685-990F-DDEC650DE50D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347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iapositiva titolo" type="title" userDrawn="1">
  <p:cSld name="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133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133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3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olo e contenuto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134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34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34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28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58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Diapositiva titolo" userDrawn="1">
  <p:cSld name="1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135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135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40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ntenuto con didascalia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136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136"/>
          <p:cNvSpPr txBox="1">
            <a:spLocks noGrp="1"/>
          </p:cNvSpPr>
          <p:nvPr>
            <p:ph type="body" idx="1"/>
          </p:nvPr>
        </p:nvSpPr>
        <p:spPr bwMode="auto"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136"/>
          <p:cNvSpPr txBox="1">
            <a:spLocks noGrp="1"/>
          </p:cNvSpPr>
          <p:nvPr>
            <p:ph type="body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136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203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Diapositiva titolo" userDrawn="1">
  <p:cSld name="3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140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140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853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Intestazione sezione" type="secHead" userDrawn="1">
  <p:cSld name="Intestazione sezione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Google Shape;41;p141"/>
          <p:cNvSpPr txBox="1"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  <a:defRPr sz="4800">
                <a:solidFill>
                  <a:srgbClr val="0053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41"/>
          <p:cNvSpPr txBox="1"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400"/>
              <a:buNone/>
              <a:defRPr sz="2400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94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Diapositiva titolo" userDrawn="1">
  <p:cSld name="2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142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42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06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4_Diapositiva titolo" userDrawn="1">
  <p:cSld name="4_Diapositiva titolo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Google Shape;47;p143"/>
          <p:cNvSpPr txBox="1"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143"/>
          <p:cNvSpPr txBox="1"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93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olo titolo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144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144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526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nfronto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" name="Google Shape;53;p145"/>
          <p:cNvSpPr txBox="1"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145"/>
          <p:cNvSpPr txBox="1"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145"/>
          <p:cNvSpPr txBox="1">
            <a:spLocks noGrp="1"/>
          </p:cNvSpPr>
          <p:nvPr>
            <p:ph type="body" idx="2"/>
          </p:nvPr>
        </p:nvSpPr>
        <p:spPr bwMode="auto">
          <a:xfrm>
            <a:off x="839789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145"/>
          <p:cNvSpPr txBox="1">
            <a:spLocks noGrp="1"/>
          </p:cNvSpPr>
          <p:nvPr>
            <p:ph type="body" idx="3"/>
          </p:nvPr>
        </p:nvSpPr>
        <p:spPr bwMode="auto"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145"/>
          <p:cNvSpPr txBox="1">
            <a:spLocks noGrp="1"/>
          </p:cNvSpPr>
          <p:nvPr>
            <p:ph type="body" idx="4"/>
          </p:nvPr>
        </p:nvSpPr>
        <p:spPr bwMode="auto">
          <a:xfrm>
            <a:off x="6172202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145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432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olo e testo verticale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46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46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146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45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Titolo e testo verticale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147"/>
          <p:cNvSpPr txBox="1">
            <a:spLocks noGrp="1"/>
          </p:cNvSpPr>
          <p:nvPr>
            <p:ph type="title"/>
          </p:nvPr>
        </p:nvSpPr>
        <p:spPr bwMode="auto"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47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147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3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66790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11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4_Diapositiva titolo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3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002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96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1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8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0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704" r:id="rId16"/>
  </p:sldLayoutIdLst>
  <p:hf sldNum="0" hdr="0" dt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8D34C2-EF52-490E-A75B-325B9F6463E2}" type="datetime1">
              <a:rPr lang="it-IT"/>
              <a:t>14/02/25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&lt; name &amp; contact - other presentation info&gt;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208022D-D0CE-407A-B9F8-061574080297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54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32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  <a:defRPr sz="4400" b="0" i="0" u="none" strike="noStrike" cap="non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32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32"/>
          <p:cNvSpPr txBox="1">
            <a:spLocks noGrp="1"/>
          </p:cNvSpPr>
          <p:nvPr>
            <p:ph type="ftr" idx="11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067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orcid.org/0000-0002-9411-428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hyperlink" Target="https://unsplash.com/it/foto/C1P4wHhQbjM?utm_source=unsplash&amp;utm_medium=referral&amp;utm_content=creditCopyText" TargetMode="External"/><Relationship Id="rId4" Type="http://schemas.openxmlformats.org/officeDocument/2006/relationships/hyperlink" Target="https://unsplash.com/@silas_crioco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olo 5"/>
          <p:cNvSpPr>
            <a:spLocks noGrp="1"/>
          </p:cNvSpPr>
          <p:nvPr>
            <p:ph type="ctrTitle"/>
          </p:nvPr>
        </p:nvSpPr>
        <p:spPr bwMode="auto">
          <a:xfrm>
            <a:off x="426720" y="1954311"/>
            <a:ext cx="5831840" cy="23876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GB" sz="2400" dirty="0">
                <a:solidFill>
                  <a:schemeClr val="bg1"/>
                </a:solidFill>
                <a:latin typeface="Century Gothic"/>
              </a:rPr>
              <a:t>Open Science in Action: Building Skills, Crafting FAIR Resources, and Recognizing Achievement, Skills4EOSC</a:t>
            </a:r>
            <a:endParaRPr lang="it-IT" sz="24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" name="Sottotitolo 6"/>
          <p:cNvSpPr>
            <a:spLocks noGrp="1"/>
          </p:cNvSpPr>
          <p:nvPr>
            <p:ph type="subTitle" idx="1"/>
          </p:nvPr>
        </p:nvSpPr>
        <p:spPr bwMode="auto">
          <a:xfrm>
            <a:off x="426720" y="4841558"/>
            <a:ext cx="5831840" cy="1655762"/>
          </a:xfrm>
        </p:spPr>
        <p:txBody>
          <a:bodyPr>
            <a:normAutofit fontScale="77500" lnSpcReduction="20000"/>
          </a:bodyPr>
          <a:lstStyle/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Dominique Green </a:t>
            </a: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WP2 Leader</a:t>
            </a: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Digital Curation Centre</a:t>
            </a:r>
          </a:p>
          <a:p>
            <a:pPr algn="l">
              <a:defRPr/>
            </a:pPr>
            <a:endParaRPr lang="it-IT" sz="2000" dirty="0">
              <a:solidFill>
                <a:srgbClr val="FF9900"/>
              </a:solidFill>
              <a:latin typeface="Century Gothic"/>
            </a:endParaRPr>
          </a:p>
          <a:p>
            <a:pPr algn="l">
              <a:defRPr/>
            </a:pPr>
            <a:r>
              <a:rPr lang="it-IT" sz="2000" dirty="0">
                <a:solidFill>
                  <a:srgbClr val="FF9900"/>
                </a:solidFill>
                <a:latin typeface="Century Gothic"/>
              </a:rPr>
              <a:t>(with thanks to Angus Whyte, DCC &amp; Sara Di Giorgio, GARR)</a:t>
            </a:r>
            <a:endParaRPr lang="it-IT" sz="2000" dirty="0"/>
          </a:p>
          <a:p>
            <a:pPr algn="l">
              <a:defRPr/>
            </a:pPr>
            <a:endParaRPr lang="it-IT" sz="2800" dirty="0">
              <a:solidFill>
                <a:srgbClr val="FF9900"/>
              </a:solidFill>
              <a:latin typeface="Century Gothic"/>
            </a:endParaRPr>
          </a:p>
        </p:txBody>
      </p:sp>
      <p:pic>
        <p:nvPicPr>
          <p:cNvPr id="2" name="Graphic 1">
            <a:hlinkClick r:id="rId4"/>
            <a:extLst>
              <a:ext uri="{FF2B5EF4-FFF2-40B4-BE49-F238E27FC236}">
                <a16:creationId xmlns:a16="http://schemas.microsoft.com/office/drawing/2014/main" id="{8A9B49B7-1557-F00F-4520-51B708395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2636972" y="4666296"/>
            <a:ext cx="350523" cy="3505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8366452" name="Google Shape;146;g2d5bb16a1a9_0_798"/>
          <p:cNvGrpSpPr/>
          <p:nvPr/>
        </p:nvGrpSpPr>
        <p:grpSpPr bwMode="auto">
          <a:xfrm>
            <a:off x="-268843" y="-926937"/>
            <a:ext cx="13015698" cy="7247061"/>
            <a:chOff x="0" y="0"/>
            <a:chExt cx="13015698" cy="7247061"/>
          </a:xfrm>
        </p:grpSpPr>
        <p:sp>
          <p:nvSpPr>
            <p:cNvPr id="200099165" name="Google Shape;147;g2d5bb16a1a9_0_798"/>
            <p:cNvSpPr/>
            <p:nvPr/>
          </p:nvSpPr>
          <p:spPr bwMode="auto">
            <a:xfrm>
              <a:off x="265889" y="878661"/>
              <a:ext cx="12198000" cy="6368400"/>
            </a:xfrm>
            <a:prstGeom prst="rect">
              <a:avLst/>
            </a:prstGeom>
            <a:solidFill>
              <a:srgbClr val="F4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endParaRPr>
            </a:p>
          </p:txBody>
        </p:sp>
        <p:pic>
          <p:nvPicPr>
            <p:cNvPr id="1598326601" name="Google Shape;148;g2d5bb16a1a9_0_798" descr="Immagine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0" y="0"/>
              <a:ext cx="13015698" cy="5484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4925739" name="Google Shape;149;g2d5bb16a1a9_0_798"/>
          <p:cNvSpPr txBox="1">
            <a:spLocks noGrp="1"/>
          </p:cNvSpPr>
          <p:nvPr>
            <p:ph type="body" idx="1"/>
          </p:nvPr>
        </p:nvSpPr>
        <p:spPr bwMode="auto">
          <a:xfrm>
            <a:off x="808900" y="3601874"/>
            <a:ext cx="3615898" cy="162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>
              <a:lnSpc>
                <a:spcPct val="110000"/>
              </a:lnSpc>
              <a:spcBef>
                <a:spcPts val="499"/>
              </a:spcBef>
              <a:spcAft>
                <a:spcPts val="0"/>
              </a:spcAft>
              <a:buClr>
                <a:srgbClr val="474747"/>
              </a:buClr>
              <a:buSzPts val="1600"/>
              <a:buFont typeface="Albert Sans"/>
              <a:buNone/>
              <a:defRPr/>
            </a:pPr>
            <a:r>
              <a:rPr lang="it-IT" sz="1600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Skills4EOSC Competence Centres can be built involving </a:t>
            </a:r>
            <a:r>
              <a:rPr lang="it-IT" sz="1600" b="1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local members</a:t>
            </a:r>
            <a:r>
              <a:rPr lang="it-IT" sz="1600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 that are not part of the Consortium.</a:t>
            </a:r>
            <a:endParaRPr sz="3600">
              <a:solidFill>
                <a:schemeClr val="tx1"/>
              </a:solidFill>
            </a:endParaRPr>
          </a:p>
          <a:p>
            <a:pPr marL="0" lvl="0" indent="0" algn="l">
              <a:lnSpc>
                <a:spcPct val="110000"/>
              </a:lnSpc>
              <a:spcBef>
                <a:spcPts val="499"/>
              </a:spcBef>
              <a:spcAft>
                <a:spcPts val="0"/>
              </a:spcAft>
              <a:buClr>
                <a:srgbClr val="474747"/>
              </a:buClr>
              <a:buSzPts val="1600"/>
              <a:buFont typeface="Albert Sans"/>
              <a:buNone/>
              <a:defRPr/>
            </a:pPr>
            <a:r>
              <a:rPr lang="it-IT" sz="1600" b="1">
                <a:solidFill>
                  <a:schemeClr val="tx1"/>
                </a:solidFill>
                <a:latin typeface="Albert Sans"/>
              </a:rPr>
              <a:t>13 Local Networks</a:t>
            </a:r>
            <a:r>
              <a:rPr lang="it-IT" sz="1600">
                <a:solidFill>
                  <a:schemeClr val="tx1"/>
                </a:solidFill>
                <a:latin typeface="Albert Sans"/>
              </a:rPr>
              <a:t> lauched in 11 countries (target KPI 7 Networks in 7 countries)</a:t>
            </a:r>
            <a:endParaRPr sz="3600">
              <a:solidFill>
                <a:schemeClr val="tx1"/>
              </a:solidFill>
            </a:endParaRPr>
          </a:p>
          <a:p>
            <a:pPr marL="0" lvl="0" indent="0" algn="l">
              <a:lnSpc>
                <a:spcPct val="110000"/>
              </a:lnSpc>
              <a:spcBef>
                <a:spcPts val="499"/>
              </a:spcBef>
              <a:spcAft>
                <a:spcPts val="0"/>
              </a:spcAft>
              <a:buClr>
                <a:srgbClr val="474747"/>
              </a:buClr>
              <a:buSzPts val="1600"/>
              <a:buFont typeface="Albert Sans"/>
              <a:buNone/>
              <a:defRPr/>
            </a:pPr>
            <a:r>
              <a:rPr lang="it-IT" sz="1600" b="1">
                <a:solidFill>
                  <a:schemeClr val="tx1"/>
                </a:solidFill>
                <a:latin typeface="Albert Sans"/>
              </a:rPr>
              <a:t>10 User Support Networks</a:t>
            </a:r>
            <a:r>
              <a:rPr lang="it-IT" sz="1600">
                <a:solidFill>
                  <a:schemeClr val="tx1"/>
                </a:solidFill>
                <a:latin typeface="Albert Sans"/>
              </a:rPr>
              <a:t> engaged</a:t>
            </a:r>
            <a:endParaRPr sz="1600">
              <a:solidFill>
                <a:schemeClr val="tx1"/>
              </a:solidFill>
            </a:endParaRPr>
          </a:p>
        </p:txBody>
      </p:sp>
      <p:pic>
        <p:nvPicPr>
          <p:cNvPr id="1061962222" name="Google Shape;150;g2d5bb16a1a9_0_798" descr="Immagine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772184" y="161505"/>
            <a:ext cx="6062400" cy="60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461329" name="Google Shape;153;g2d5bb16a1a9_0_798"/>
          <p:cNvSpPr txBox="1"/>
          <p:nvPr/>
        </p:nvSpPr>
        <p:spPr bwMode="auto">
          <a:xfrm>
            <a:off x="490961" y="2189246"/>
            <a:ext cx="3911999" cy="121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0" cap="none" spc="0" normalizeH="0" baseline="0" noProof="0">
                <a:ln>
                  <a:noFill/>
                </a:ln>
                <a:solidFill>
                  <a:srgbClr val="3C7CB4"/>
                </a:solidFill>
                <a:effectLst/>
                <a:uLnTx/>
                <a:uFillTx/>
                <a:latin typeface="Quicksand SemiBold"/>
                <a:ea typeface="Quicksand SemiBold"/>
                <a:cs typeface="Quicksand SemiBold"/>
              </a:rPr>
              <a:t>Link with </a:t>
            </a:r>
            <a:br>
              <a:rPr kumimoji="0" lang="it-IT" sz="3600" b="0" i="0" u="none" strike="noStrike" kern="0" cap="none" spc="0" normalizeH="0" baseline="0" noProof="0">
                <a:ln>
                  <a:noFill/>
                </a:ln>
                <a:solidFill>
                  <a:srgbClr val="3C7CB4"/>
                </a:solidFill>
                <a:effectLst/>
                <a:uLnTx/>
                <a:uFillTx/>
                <a:latin typeface="Quicksand SemiBold"/>
                <a:ea typeface="Quicksand SemiBold"/>
                <a:cs typeface="Quicksand SemiBold"/>
              </a:rPr>
            </a:br>
            <a:r>
              <a:rPr kumimoji="0" lang="it-IT" sz="3600" b="1" i="0" u="none" strike="noStrike" kern="0" cap="none" spc="0" normalizeH="0" baseline="0" noProof="0">
                <a:ln>
                  <a:noFill/>
                </a:ln>
                <a:solidFill>
                  <a:srgbClr val="3C7CB4"/>
                </a:solidFill>
                <a:effectLst/>
                <a:uLnTx/>
                <a:uFillTx/>
                <a:latin typeface="Quicksand SemiBold"/>
                <a:ea typeface="Quicksand SemiBold"/>
                <a:cs typeface="Quicksand SemiBold"/>
              </a:rPr>
              <a:t>Local 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7CB4"/>
              </a:solidFill>
              <a:effectLst/>
              <a:uLnTx/>
              <a:uFillTx/>
              <a:latin typeface="Quicksand SemiBold"/>
              <a:cs typeface="Quicksand SemiBold"/>
            </a:endParaRPr>
          </a:p>
        </p:txBody>
      </p:sp>
      <p:pic>
        <p:nvPicPr>
          <p:cNvPr id="1923733675" name="Google Shape;157;p27" descr="Immagine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490961" y="328514"/>
            <a:ext cx="2815461" cy="1193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8755236" name="Gruppo 1438755235"/>
          <p:cNvGrpSpPr/>
          <p:nvPr/>
        </p:nvGrpSpPr>
        <p:grpSpPr bwMode="auto">
          <a:xfrm>
            <a:off x="489600" y="3619086"/>
            <a:ext cx="109360" cy="1984449"/>
            <a:chOff x="0" y="0"/>
            <a:chExt cx="109360" cy="1984449"/>
          </a:xfrm>
        </p:grpSpPr>
        <p:sp>
          <p:nvSpPr>
            <p:cNvPr id="205700572" name="Rettangolo arrotondato 205700571"/>
            <p:cNvSpPr/>
            <p:nvPr/>
          </p:nvSpPr>
          <p:spPr bwMode="auto">
            <a:xfrm>
              <a:off x="0" y="240416"/>
              <a:ext cx="108000" cy="1744033"/>
            </a:xfrm>
            <a:prstGeom prst="roundRect">
              <a:avLst>
                <a:gd name="adj" fmla="val 50000"/>
              </a:avLst>
            </a:prstGeom>
            <a:solidFill>
              <a:srgbClr val="3C7CB4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400435422" name="Ellisse 1610527041"/>
            <p:cNvSpPr/>
            <p:nvPr/>
          </p:nvSpPr>
          <p:spPr bwMode="auto">
            <a:xfrm>
              <a:off x="1360" y="0"/>
              <a:ext cx="108000" cy="130802"/>
            </a:xfrm>
            <a:prstGeom prst="ellipse">
              <a:avLst/>
            </a:prstGeom>
            <a:solidFill>
              <a:srgbClr val="3C7CB4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</a:pPr>
            <a:r>
              <a:rPr lang="it-IT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Skills4EOSC CCs Registry</a:t>
            </a:r>
            <a:br>
              <a:rPr lang="it-IT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2226" y="152400"/>
            <a:ext cx="5543150" cy="6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375" y="1723525"/>
            <a:ext cx="340797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82716712" name="Google Shape;174;p29"/>
          <p:cNvGraphicFramePr>
            <a:graphicFrameLocks/>
          </p:cNvGraphicFramePr>
          <p:nvPr/>
        </p:nvGraphicFramePr>
        <p:xfrm>
          <a:off x="903807" y="1306932"/>
          <a:ext cx="10286998" cy="42489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7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45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Harmonised profiles and curricula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for the 'EOSC actor'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rgbClr val="DCE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Minimum Viable Skillset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defined for different roles acting in the OS context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9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FAIR-by-Design methodology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to improve accessibility and reusability of learning materials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rgbClr val="EEF7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FAIR by design Handbook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and Microlearning path on Github, Courses, Leaflet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Shared Recognition Framework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for learning materials, trainer certification, and accreditation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rgbClr val="DCE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Guidelines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including Open Badges and European Digital Credentials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4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'Train the Trainers' programme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tailored to different profiles and research domains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rgbClr val="EEF7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 dirty="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Courses with self-paced  and live sessions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, learning materials ready to be re-used and adapted</a:t>
                      </a:r>
                      <a:endParaRPr sz="1800" dirty="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9049" algn="ctr">
                      <a:solidFill>
                        <a:srgbClr val="96C12F"/>
                      </a:solidFill>
                    </a:lnL>
                    <a:lnR w="19049" algn="ctr">
                      <a:solidFill>
                        <a:srgbClr val="96C12F"/>
                      </a:solidFill>
                    </a:lnR>
                    <a:lnT w="19049" algn="ctr">
                      <a:solidFill>
                        <a:srgbClr val="96C12F"/>
                      </a:solidFill>
                    </a:lnT>
                    <a:lnB w="19049" algn="ctr">
                      <a:solidFill>
                        <a:srgbClr val="96C12F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8821669" name="Google Shape;173;p29"/>
          <p:cNvSpPr txBox="1">
            <a:spLocks noGrp="1"/>
          </p:cNvSpPr>
          <p:nvPr>
            <p:ph type="title"/>
          </p:nvPr>
        </p:nvSpPr>
        <p:spPr bwMode="auto">
          <a:xfrm>
            <a:off x="796961" y="397644"/>
            <a:ext cx="10515600" cy="582597"/>
          </a:xfrm>
          <a:prstGeom prst="rect">
            <a:avLst/>
          </a:prstGeom>
        </p:spPr>
        <p:txBody>
          <a:bodyPr spcFirstLastPara="1" vertOverflow="overflow" horzOverflow="overflow" vert="horz" wrap="square" lIns="91422" tIns="45698" rIns="91422" bIns="45698" numCol="1" spcCol="0" rtlCol="0" fromWordArt="0" anchor="b" anchorCtr="0" forceAA="0" compatLnSpc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it-IT" sz="3200">
                <a:solidFill>
                  <a:srgbClr val="3C7CB4"/>
                </a:solidFill>
                <a:latin typeface="Quicksand SemiBold"/>
                <a:ea typeface="Quicksand SemiBold"/>
                <a:cs typeface="Quicksand SemiBold"/>
              </a:rPr>
              <a:t>Skills4EOSC Offering to Competence Centres</a:t>
            </a:r>
            <a:endParaRPr>
              <a:solidFill>
                <a:srgbClr val="3C7CB4"/>
              </a:solidFill>
              <a:latin typeface="Quicksand SemiBold"/>
              <a:cs typeface="Quicksand SemiBold"/>
            </a:endParaRPr>
          </a:p>
        </p:txBody>
      </p:sp>
      <p:pic>
        <p:nvPicPr>
          <p:cNvPr id="1934620016" name="Google Shape;177;p2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705418" y="4777237"/>
            <a:ext cx="562077" cy="55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267593" name="Google Shape;178;p2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680395" y="3810925"/>
            <a:ext cx="612123" cy="6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36387" name="Google Shape;176;p2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5680395" y="2659655"/>
            <a:ext cx="612123" cy="6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279986" name="Google Shape;175;p29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5680389" y="1518498"/>
            <a:ext cx="612136" cy="609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102275928" name="Google Shape;184;p30"/>
          <p:cNvGraphicFramePr>
            <a:graphicFrameLocks/>
          </p:cNvGraphicFramePr>
          <p:nvPr/>
        </p:nvGraphicFramePr>
        <p:xfrm>
          <a:off x="612287" y="1192936"/>
          <a:ext cx="10957897" cy="47451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814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  <a:defRPr/>
                      </a:pP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Development of  </a:t>
                      </a: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professional and user support networks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  <a:solidFill>
                      <a:srgbClr val="DCE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Starter Kit for the creation of new Network,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mapping and harmonisation of existing ones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Guidelines on IT services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to foster collaboration and sharing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  <a:solidFill>
                      <a:srgbClr val="EEF7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Best practices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and methodologies across CCs to support collaborations and activities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9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Sustainability strategies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of the Competence Centre(s) Network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  <a:solidFill>
                      <a:srgbClr val="DCE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999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Action plan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to maintain and enrlage the Network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5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Influencing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national Open Science </a:t>
                      </a: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policy for skills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by supporting strategic leaders</a:t>
                      </a: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  <a:solidFill>
                      <a:srgbClr val="EEF7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Target </a:t>
                      </a: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Science for Policy interface roles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(policy makers,knowledge/honest brokers, civil servants)</a:t>
                      </a:r>
                      <a:endParaRPr sz="1800" b="1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83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it-IT" sz="1800" b="1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Space for discussing common issues </a:t>
                      </a:r>
                      <a:r>
                        <a:rPr lang="it-IT" sz="180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and positions in the EOSC ecosystem</a:t>
                      </a:r>
                      <a:endParaRPr sz="1800" b="1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  <a:solidFill>
                      <a:srgbClr val="DCE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it-IT" sz="1800" b="1" dirty="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Networking &amp; collaboration 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on common challanges</a:t>
                      </a:r>
                      <a:endParaRPr sz="1800" dirty="0">
                        <a:solidFill>
                          <a:schemeClr val="tx1"/>
                        </a:solidFill>
                        <a:latin typeface="Albert Sans"/>
                        <a:cs typeface="Albert Sans"/>
                      </a:endParaRPr>
                    </a:p>
                  </a:txBody>
                  <a:tcPr marL="91423" marR="91423" marT="91423" marB="91423" anchor="ctr">
                    <a:lnL w="12699" algn="ctr">
                      <a:solidFill>
                        <a:srgbClr val="96C12F"/>
                      </a:solidFill>
                    </a:lnL>
                    <a:lnR w="12699" algn="ctr">
                      <a:solidFill>
                        <a:srgbClr val="96C12F"/>
                      </a:solidFill>
                    </a:lnR>
                    <a:lnT w="12699" algn="ctr">
                      <a:solidFill>
                        <a:srgbClr val="96C12F"/>
                      </a:solidFill>
                    </a:lnT>
                    <a:lnB w="12699" algn="ctr">
                      <a:solidFill>
                        <a:srgbClr val="96C12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9289047" name="Google Shape;173;p29"/>
          <p:cNvSpPr txBox="1">
            <a:spLocks noGrp="1"/>
          </p:cNvSpPr>
          <p:nvPr/>
        </p:nvSpPr>
        <p:spPr bwMode="auto">
          <a:xfrm>
            <a:off x="796960" y="397643"/>
            <a:ext cx="10515600" cy="582597"/>
          </a:xfrm>
          <a:prstGeom prst="rect">
            <a:avLst/>
          </a:prstGeom>
        </p:spPr>
        <p:txBody>
          <a:bodyPr spcFirstLastPara="1" vertOverflow="overflow" horzOverflow="overflow" vert="horz" wrap="square" lIns="91422" tIns="45697" rIns="91422" bIns="45697" numCol="1" spcCol="0" rtlCol="0" fromWordArt="0" anchor="b" anchorCtr="0" forceAA="0" compatLnSpc="0">
            <a:normAutofit/>
          </a:bodyPr>
          <a:lstStyle>
            <a:lvl1pPr algn="l" defTabSz="914353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Quicksand SemiBold"/>
                <a:ea typeface="+mj-ea"/>
                <a:cs typeface="+mj-cs"/>
              </a:defRPr>
            </a:lvl1pPr>
          </a:lstStyle>
          <a:p>
            <a:pPr marL="0" marR="0" lvl="0" indent="0" algn="ctr" defTabSz="91435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>
                <a:ln>
                  <a:noFill/>
                </a:ln>
                <a:solidFill>
                  <a:srgbClr val="3C7CB4"/>
                </a:solidFill>
                <a:effectLst/>
                <a:uLnTx/>
                <a:uFillTx/>
                <a:latin typeface="Quicksand SemiBold"/>
                <a:ea typeface="Quicksand SemiBold"/>
                <a:cs typeface="Quicksand SemiBold"/>
              </a:rPr>
              <a:t>Skills4EOSC Offering to Competence Centres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3C7CB4"/>
              </a:solidFill>
              <a:effectLst/>
              <a:uLnTx/>
              <a:uFillTx/>
              <a:latin typeface="Quicksand SemiBold"/>
              <a:cs typeface="Quicksand SemiBold"/>
            </a:endParaRPr>
          </a:p>
        </p:txBody>
      </p:sp>
      <p:pic>
        <p:nvPicPr>
          <p:cNvPr id="1175010703" name="Google Shape;185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396400" y="1319693"/>
            <a:ext cx="714474" cy="71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653430" name="Google Shape;188;p30"/>
          <p:cNvPicPr/>
          <p:nvPr/>
        </p:nvPicPr>
        <p:blipFill>
          <a:blip r:embed="rId4">
            <a:alphaModFix/>
          </a:blip>
          <a:stretch/>
        </p:blipFill>
        <p:spPr bwMode="auto">
          <a:xfrm flipH="1">
            <a:off x="5447575" y="2217708"/>
            <a:ext cx="612123" cy="6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955573" name="Google Shape;189;p30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5447575" y="3122937"/>
            <a:ext cx="612123" cy="6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747621" name="Google Shape;186;p30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5447575" y="4000600"/>
            <a:ext cx="612123" cy="61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590565" name="Google Shape;187;p30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5396407" y="5078357"/>
            <a:ext cx="714458" cy="71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651457" name="Google Shape;200;p32"/>
          <p:cNvSpPr/>
          <p:nvPr/>
        </p:nvSpPr>
        <p:spPr bwMode="auto">
          <a:xfrm>
            <a:off x="6148525" y="294954"/>
            <a:ext cx="2948400" cy="5899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3C7CB4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Training of Trainers delivery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7CB4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84723085" name="Google Shape;201;p32"/>
          <p:cNvSpPr/>
          <p:nvPr/>
        </p:nvSpPr>
        <p:spPr bwMode="auto">
          <a:xfrm>
            <a:off x="3127853" y="294954"/>
            <a:ext cx="2948400" cy="5899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Design learning paths &amp; material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278B1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</p:txBody>
      </p:sp>
      <p:sp>
        <p:nvSpPr>
          <p:cNvPr id="2088922792" name="Google Shape;202;p32"/>
          <p:cNvSpPr/>
          <p:nvPr/>
        </p:nvSpPr>
        <p:spPr bwMode="auto">
          <a:xfrm>
            <a:off x="107182" y="294954"/>
            <a:ext cx="2948400" cy="5899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Competences Definition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278B1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</p:txBody>
      </p:sp>
      <p:sp>
        <p:nvSpPr>
          <p:cNvPr id="786426511" name="Google Shape;203;p32"/>
          <p:cNvSpPr/>
          <p:nvPr/>
        </p:nvSpPr>
        <p:spPr bwMode="auto">
          <a:xfrm>
            <a:off x="9169196" y="294954"/>
            <a:ext cx="2948400" cy="5899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3278B1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National courses training target roles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278B1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99401945" name="Google Shape;204;p32"/>
          <p:cNvSpPr/>
          <p:nvPr/>
        </p:nvSpPr>
        <p:spPr bwMode="auto">
          <a:xfrm>
            <a:off x="6143409" y="2191674"/>
            <a:ext cx="2948400" cy="4070098"/>
          </a:xfrm>
          <a:prstGeom prst="rect">
            <a:avLst/>
          </a:prstGeom>
          <a:solidFill>
            <a:srgbClr val="3278B1">
              <a:alpha val="41960"/>
            </a:srgbClr>
          </a:solidFill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Training of Trainers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 </a:t>
            </a:r>
            <a:b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</a:b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will be delivered to a group of Master Trainers to multiply the specific competences inside the Skills4EOSC Consortium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29789666" name="Google Shape;205;p32"/>
          <p:cNvSpPr/>
          <p:nvPr/>
        </p:nvSpPr>
        <p:spPr bwMode="auto">
          <a:xfrm>
            <a:off x="3122739" y="2191674"/>
            <a:ext cx="2948400" cy="4070098"/>
          </a:xfrm>
          <a:prstGeom prst="rect">
            <a:avLst/>
          </a:prstGeom>
          <a:solidFill>
            <a:schemeClr val="accent3">
              <a:alpha val="41960"/>
            </a:schemeClr>
          </a:solidFill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Through the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FAIR by design methodology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, learning materials for Training of Trainer programmes are developed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</p:txBody>
      </p:sp>
      <p:sp>
        <p:nvSpPr>
          <p:cNvPr id="950903958" name="Google Shape;206;p32"/>
          <p:cNvSpPr/>
          <p:nvPr/>
        </p:nvSpPr>
        <p:spPr bwMode="auto">
          <a:xfrm>
            <a:off x="102069" y="2191674"/>
            <a:ext cx="2948400" cy="4070098"/>
          </a:xfrm>
          <a:prstGeom prst="rect">
            <a:avLst/>
          </a:prstGeom>
          <a:solidFill>
            <a:srgbClr val="95C11F">
              <a:alpha val="41960"/>
            </a:srgbClr>
          </a:solidFill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Skills4EOSC defines a minimum set of competences for each target in the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Minimum Viable Skillset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</p:txBody>
      </p:sp>
      <p:sp>
        <p:nvSpPr>
          <p:cNvPr id="1074920867" name="Google Shape;207;p32"/>
          <p:cNvSpPr/>
          <p:nvPr/>
        </p:nvSpPr>
        <p:spPr bwMode="auto">
          <a:xfrm>
            <a:off x="9169196" y="2191674"/>
            <a:ext cx="2948400" cy="4070098"/>
          </a:xfrm>
          <a:prstGeom prst="rect">
            <a:avLst/>
          </a:prstGeom>
          <a:solidFill>
            <a:schemeClr val="accent4">
              <a:alpha val="41960"/>
            </a:schemeClr>
          </a:solidFill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Once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Master Trainers 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are equipped </a:t>
            </a:r>
            <a:b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</a:b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with adequate competences, they </a:t>
            </a:r>
            <a:b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</a:b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will organise courses </a:t>
            </a:r>
            <a:b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</a:b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to train target </a:t>
            </a:r>
            <a:b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</a:b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roles in their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country/community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Albert Sans"/>
              <a:cs typeface="Albert Sans"/>
            </a:endParaRPr>
          </a:p>
        </p:txBody>
      </p:sp>
      <p:sp>
        <p:nvSpPr>
          <p:cNvPr id="1372245645" name="Google Shape;208;p32"/>
          <p:cNvSpPr/>
          <p:nvPr/>
        </p:nvSpPr>
        <p:spPr bwMode="auto">
          <a:xfrm>
            <a:off x="496253" y="1551529"/>
            <a:ext cx="2160000" cy="2160000"/>
          </a:xfrm>
          <a:prstGeom prst="ellipse">
            <a:avLst/>
          </a:prstGeom>
          <a:solidFill>
            <a:srgbClr val="95C11F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62675851" name="Google Shape;209;p32"/>
          <p:cNvSpPr/>
          <p:nvPr/>
        </p:nvSpPr>
        <p:spPr bwMode="auto">
          <a:xfrm>
            <a:off x="3522042" y="1500159"/>
            <a:ext cx="2160000" cy="2160000"/>
          </a:xfrm>
          <a:prstGeom prst="ellipse">
            <a:avLst/>
          </a:prstGeom>
          <a:solidFill>
            <a:schemeClr val="accent3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34844621" name="Google Shape;210;p32"/>
          <p:cNvSpPr/>
          <p:nvPr/>
        </p:nvSpPr>
        <p:spPr bwMode="auto">
          <a:xfrm>
            <a:off x="6537596" y="1448789"/>
            <a:ext cx="2160000" cy="2160000"/>
          </a:xfrm>
          <a:prstGeom prst="ellipse">
            <a:avLst/>
          </a:prstGeom>
          <a:solidFill>
            <a:srgbClr val="3278B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8227316" name="Google Shape;211;p32"/>
          <p:cNvSpPr/>
          <p:nvPr/>
        </p:nvSpPr>
        <p:spPr bwMode="auto">
          <a:xfrm>
            <a:off x="9563383" y="1448789"/>
            <a:ext cx="2160000" cy="2160000"/>
          </a:xfrm>
          <a:prstGeom prst="ellipse">
            <a:avLst/>
          </a:prstGeom>
          <a:solidFill>
            <a:schemeClr val="accent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1501070026" name="Google Shape;212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2901" y="1971870"/>
            <a:ext cx="1466703" cy="146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20140" name="Google Shape;213;p3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840381" y="1823616"/>
            <a:ext cx="1513087" cy="151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18775" name="Google Shape;214;p32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9874761" y="1782492"/>
            <a:ext cx="1537238" cy="153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392393" name="Google Shape;215;p32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6909493" y="1772244"/>
            <a:ext cx="1416201" cy="14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9612244" name="Google Shape;216;p32"/>
          <p:cNvSpPr/>
          <p:nvPr/>
        </p:nvSpPr>
        <p:spPr bwMode="auto">
          <a:xfrm>
            <a:off x="1911664" y="2844561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95C11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49587177" name="Google Shape;217;p32"/>
          <p:cNvSpPr/>
          <p:nvPr/>
        </p:nvSpPr>
        <p:spPr bwMode="auto">
          <a:xfrm>
            <a:off x="4935624" y="2746081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95C11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1157537" name="Google Shape;218;p32"/>
          <p:cNvSpPr/>
          <p:nvPr/>
        </p:nvSpPr>
        <p:spPr bwMode="auto">
          <a:xfrm>
            <a:off x="7937802" y="2962418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b" anchorCtr="0" forceAA="0" compatLnSpc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it-IT" sz="29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Year3</a:t>
            </a:r>
            <a:endParaRPr kumimoji="0" sz="29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6053311" name="Google Shape;219;p32"/>
          <p:cNvSpPr/>
          <p:nvPr/>
        </p:nvSpPr>
        <p:spPr bwMode="auto">
          <a:xfrm>
            <a:off x="10991331" y="2746081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Y3 &amp; onward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1735834929" name="Google Shape;220;p32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5043862" y="2854320"/>
            <a:ext cx="863524" cy="8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164056" name="Google Shape;221;p32"/>
          <p:cNvPicPr/>
          <p:nvPr/>
        </p:nvPicPr>
        <p:blipFill>
          <a:blip r:embed="rId8">
            <a:alphaModFix/>
          </a:blip>
          <a:stretch/>
        </p:blipFill>
        <p:spPr bwMode="auto">
          <a:xfrm>
            <a:off x="2019911" y="2952798"/>
            <a:ext cx="863524" cy="8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E2F4C-8475-191E-83F1-E9E45599B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029" y="136525"/>
            <a:ext cx="10874410" cy="6116856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BD34A898-70C2-661E-90E2-2C822B04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8766" y="6400800"/>
            <a:ext cx="6014634" cy="33891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t>Dominique Green, Digital Curation Centre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t>Dominique.green@ed.ac.uk</a:t>
            </a:r>
          </a:p>
        </p:txBody>
      </p:sp>
    </p:spTree>
    <p:extLst>
      <p:ext uri="{BB962C8B-B14F-4D97-AF65-F5344CB8AC3E}">
        <p14:creationId xmlns:p14="http://schemas.microsoft.com/office/powerpoint/2010/main" val="301932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 bwMode="auto">
          <a:xfrm>
            <a:off x="838198" y="36512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/>
            </a:pPr>
            <a:r>
              <a:rPr lang="it-IT"/>
              <a:t>c</a:t>
            </a:r>
            <a:endParaRPr dirty="0"/>
          </a:p>
        </p:txBody>
      </p:sp>
      <p:pic>
        <p:nvPicPr>
          <p:cNvPr id="182" name="Google Shape;182;p9"/>
          <p:cNvPicPr>
            <a:picLocks noGrp="1"/>
          </p:cNvPicPr>
          <p:nvPr>
            <p:ph type="body" idx="1"/>
          </p:nvPr>
        </p:nvPicPr>
        <p:blipFill>
          <a:blip r:embed="rId3">
            <a:alphaModFix/>
          </a:blip>
          <a:srcRect t="7812" b="7813"/>
          <a:stretch/>
        </p:blipFill>
        <p:spPr bwMode="auto">
          <a:xfrm>
            <a:off x="-12702" y="-3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>
            <a:spLocks noGrp="1"/>
          </p:cNvSpPr>
          <p:nvPr>
            <p:ph type="ftr" idx="11"/>
          </p:nvPr>
        </p:nvSpPr>
        <p:spPr bwMode="auto">
          <a:xfrm>
            <a:off x="8968232" y="6492870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400"/>
              <a:buFont typeface="Calibri"/>
              <a:buNone/>
              <a:tabLst/>
              <a:defRPr/>
            </a:pPr>
            <a:r>
              <a:rPr kumimoji="0" lang="it-IT" sz="1400" b="0" i="0" u="sng" strike="noStrike" kern="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/>
                <a:ea typeface="Calibri"/>
                <a:cs typeface="Calibri"/>
                <a:hlinkClick r:id="rId4" tooltip="https://unsplash.com/@silas_crioco?utm_source=unsplash&amp;utm_medium=referral&amp;utm_content=creditCopyText"/>
              </a:rPr>
              <a:t>Silas Köhler</a:t>
            </a:r>
            <a:r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on </a:t>
            </a:r>
            <a:r>
              <a:rPr kumimoji="0" lang="it-IT" sz="1400" b="0" i="0" u="sng" strike="noStrike" kern="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/>
                <a:ea typeface="Calibri"/>
                <a:cs typeface="Calibri"/>
                <a:hlinkClick r:id="rId5" tooltip="https://unsplash.com/it/foto/C1P4wHhQbjM?utm_source=unsplash&amp;utm_medium=referral&amp;utm_content=creditCopyText"/>
              </a:rPr>
              <a:t>Unsplash</a:t>
            </a:r>
            <a:r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84" name="Google Shape;184;p9"/>
          <p:cNvSpPr txBox="1"/>
          <p:nvPr/>
        </p:nvSpPr>
        <p:spPr bwMode="auto">
          <a:xfrm>
            <a:off x="3362917" y="220587"/>
            <a:ext cx="5831699" cy="195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Gothic"/>
              <a:buNone/>
              <a:tabLst/>
              <a:defRPr/>
            </a:pPr>
            <a:r>
              <a:rPr kumimoji="0" lang="it-IT" sz="6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Key Concepts</a:t>
            </a:r>
            <a:endParaRPr kumimoji="0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9"/>
          <p:cNvSpPr txBox="1"/>
          <p:nvPr/>
        </p:nvSpPr>
        <p:spPr bwMode="auto">
          <a:xfrm>
            <a:off x="968132" y="1743549"/>
            <a:ext cx="8000100" cy="44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Co-Creation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Minimum Viable Skillset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FAIR-by-design methodology for learning material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Training of Trainers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Professional Networks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Harmonising learning curricula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799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  <a:tabLst/>
              <a:defRPr/>
            </a:pPr>
            <a:r>
              <a:rPr kumimoji="0" lang="en-GB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Competence Centre Network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 bwMode="auto">
          <a:xfrm>
            <a:off x="607462" y="2095083"/>
            <a:ext cx="252000" cy="3671118"/>
            <a:chOff x="613998" y="2217256"/>
            <a:chExt cx="252000" cy="3671118"/>
          </a:xfrm>
        </p:grpSpPr>
        <p:sp>
          <p:nvSpPr>
            <p:cNvPr id="186" name="Google Shape;186;p9"/>
            <p:cNvSpPr/>
            <p:nvPr/>
          </p:nvSpPr>
          <p:spPr bwMode="auto">
            <a:xfrm>
              <a:off x="613998" y="2217256"/>
              <a:ext cx="252000" cy="25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 bwMode="auto">
            <a:xfrm>
              <a:off x="613998" y="2787109"/>
              <a:ext cx="252000" cy="25200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 bwMode="auto">
            <a:xfrm>
              <a:off x="613998" y="3356962"/>
              <a:ext cx="252000" cy="25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 bwMode="auto">
            <a:xfrm>
              <a:off x="613998" y="3926815"/>
              <a:ext cx="252000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 bwMode="auto">
            <a:xfrm>
              <a:off x="613998" y="4496668"/>
              <a:ext cx="252000" cy="25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 bwMode="auto">
            <a:xfrm>
              <a:off x="613998" y="5066521"/>
              <a:ext cx="252000" cy="25200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 bwMode="auto">
            <a:xfrm>
              <a:off x="613998" y="5636374"/>
              <a:ext cx="252000" cy="25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00" tIns="45675" rIns="91400" bIns="456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3" name="Google Shape;200;p10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968132" y="215529"/>
            <a:ext cx="1894051" cy="14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/>
          <p:nvPr/>
        </p:nvSpPr>
        <p:spPr bwMode="auto">
          <a:xfrm>
            <a:off x="839788" y="457200"/>
            <a:ext cx="9496908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/>
                <a:cs typeface="Arial"/>
              </a:rPr>
              <a:t>Skills4EOSC’s main objective</a:t>
            </a:r>
          </a:p>
        </p:txBody>
      </p:sp>
      <p:sp>
        <p:nvSpPr>
          <p:cNvPr id="4" name="Segnaposto contenuto 2"/>
          <p:cNvSpPr txBox="1"/>
          <p:nvPr/>
        </p:nvSpPr>
        <p:spPr bwMode="auto">
          <a:xfrm>
            <a:off x="839788" y="1518699"/>
            <a:ext cx="10512424" cy="43502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Advance Open Science skills by unifying the current training landscape into a common and trusted pan-European ecosystem, closing the three gaps identified in the EOSC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/>
                <a:cs typeface="Arial"/>
              </a:rPr>
              <a:t>Strategic Research and Innovation Agenda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about Open Science competencies: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lack of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cs typeface="Arial"/>
              </a:rPr>
              <a:t>Open Science and data expertise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,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lack of a clear definition of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cs typeface="Arial"/>
              </a:rPr>
              <a:t>data professional profiles and corresponding career paths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, and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9B41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cs typeface="Arial"/>
              </a:rPr>
              <a:t>fragmentation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Arial"/>
              </a:rPr>
              <a:t> in training resources.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A3F216ED-1B38-BB92-9F32-359B568F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8766" y="6400800"/>
            <a:ext cx="6014634" cy="33891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t>Dominique Green, Digital Curation Centre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t>Dominique.green@ed.ac.uk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Google Shape;153;g2b48297e7ae_0_107"/>
          <p:cNvSpPr/>
          <p:nvPr/>
        </p:nvSpPr>
        <p:spPr bwMode="auto">
          <a:xfrm>
            <a:off x="884075" y="2293125"/>
            <a:ext cx="5254500" cy="3882300"/>
          </a:xfrm>
          <a:prstGeom prst="roundRect">
            <a:avLst>
              <a:gd name="adj" fmla="val 4503"/>
            </a:avLst>
          </a:prstGeom>
          <a:solidFill>
            <a:srgbClr val="E8F5DB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Priority 4: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Influencing 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national Open Science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policy for skills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by supporting strategic leaders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4" name="Google Shape;154;g2b48297e7ae_0_107"/>
          <p:cNvSpPr/>
          <p:nvPr/>
        </p:nvSpPr>
        <p:spPr bwMode="auto">
          <a:xfrm>
            <a:off x="884025" y="2451197"/>
            <a:ext cx="5254500" cy="2859000"/>
          </a:xfrm>
          <a:prstGeom prst="roundRect">
            <a:avLst>
              <a:gd name="adj" fmla="val 3635"/>
            </a:avLst>
          </a:prstGeom>
          <a:solidFill>
            <a:srgbClr val="95C11F">
              <a:alpha val="55290"/>
            </a:srgb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Priority 3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: Building a trusted and long-lasting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knowledge hub of learning materials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and related tools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5" name="Google Shape;155;g2b48297e7ae_0_107"/>
          <p:cNvSpPr txBox="1"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entury Gothic"/>
              <a:buNone/>
              <a:defRPr/>
            </a:pPr>
            <a:r>
              <a:rPr lang="it-IT" sz="320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EOSC Strategic Research &amp; Innovation Agenda</a:t>
            </a:r>
            <a:endParaRPr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156" name="Google Shape;156;g2b48297e7ae_0_107"/>
          <p:cNvSpPr/>
          <p:nvPr/>
        </p:nvSpPr>
        <p:spPr bwMode="auto">
          <a:xfrm>
            <a:off x="884025" y="2066450"/>
            <a:ext cx="5254500" cy="2109900"/>
          </a:xfrm>
          <a:prstGeom prst="roundRect">
            <a:avLst>
              <a:gd name="adj" fmla="val 11317"/>
            </a:avLst>
          </a:prstGeom>
          <a:solidFill>
            <a:schemeClr val="lt1">
              <a:alpha val="55290"/>
            </a:scheme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Priority 2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: Bridging the education gap: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coordinating and aligning curricula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for students and researchers</a:t>
            </a:r>
          </a:p>
        </p:txBody>
      </p:sp>
      <p:sp>
        <p:nvSpPr>
          <p:cNvPr id="157" name="Google Shape;157;g2b48297e7ae_0_107"/>
          <p:cNvSpPr/>
          <p:nvPr/>
        </p:nvSpPr>
        <p:spPr bwMode="auto">
          <a:xfrm>
            <a:off x="884025" y="2069600"/>
            <a:ext cx="5254500" cy="932100"/>
          </a:xfrm>
          <a:prstGeom prst="roundRect">
            <a:avLst>
              <a:gd name="adj" fmla="val 16667"/>
            </a:avLst>
          </a:prstGeom>
          <a:solidFill>
            <a:srgbClr val="BBD671">
              <a:alpha val="99220"/>
            </a:srgb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Priority 1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: Developing the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next generation </a:t>
            </a:r>
            <a:r>
              <a:rPr kumimoji="0" lang="it-IT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of Open Science and data </a:t>
            </a: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professionals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8" name="Google Shape;158;g2b48297e7ae_0_107"/>
          <p:cNvSpPr txBox="1"/>
          <p:nvPr/>
        </p:nvSpPr>
        <p:spPr bwMode="auto">
          <a:xfrm>
            <a:off x="841918" y="1503283"/>
            <a:ext cx="5338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rgbClr val="49711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SRIA Priorities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49711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9" name="Google Shape;159;g2b48297e7ae_0_107"/>
          <p:cNvSpPr txBox="1"/>
          <p:nvPr/>
        </p:nvSpPr>
        <p:spPr bwMode="auto">
          <a:xfrm>
            <a:off x="6417286" y="1503285"/>
            <a:ext cx="5338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rgbClr val="49711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Skills4EOSC contribution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49711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160" name="Google Shape;160;g2b48297e7ae_0_10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775195" y="2166788"/>
            <a:ext cx="714460" cy="71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b48297e7ae_0_10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828000" y="4483141"/>
            <a:ext cx="608866" cy="606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b48297e7ae_0_107"/>
          <p:cNvSpPr txBox="1"/>
          <p:nvPr/>
        </p:nvSpPr>
        <p:spPr bwMode="auto">
          <a:xfrm>
            <a:off x="7589863" y="2116832"/>
            <a:ext cx="4402791" cy="411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Skills4EOSC Network of </a:t>
            </a:r>
            <a:b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</a:b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Competence Centres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Minimum Viable Skillset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defined for different roles acting in the OS context</a:t>
            </a: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Training of Trainers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and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FAIR by design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methodology for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learning materials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Supporting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Professional Networks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for lifelong learning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Target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Science for Policy interface roles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(policy makers, knowledge/honest brokers, civil servants)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63" name="Google Shape;163;g2b48297e7ae_0_107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826356" y="2959833"/>
            <a:ext cx="612138" cy="60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b48297e7ae_0_107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6851380" y="3784525"/>
            <a:ext cx="562079" cy="55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b48297e7ae_0_107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6826367" y="5354715"/>
            <a:ext cx="612125" cy="61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FC64-4B46-BF67-050D-63C583C6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3DCD8-0077-CD2D-942F-58A31EF86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1842426509">
            <a:extLst>
              <a:ext uri="{FF2B5EF4-FFF2-40B4-BE49-F238E27FC236}">
                <a16:creationId xmlns:a16="http://schemas.microsoft.com/office/drawing/2014/main" id="{434C4C92-AB17-BC9D-56B7-38174330A2C9}"/>
              </a:ext>
            </a:extLst>
          </p:cNvPr>
          <p:cNvSpPr txBox="1"/>
          <p:nvPr/>
        </p:nvSpPr>
        <p:spPr bwMode="auto">
          <a:xfrm>
            <a:off x="261257" y="493713"/>
            <a:ext cx="11691257" cy="5024612"/>
          </a:xfrm>
          <a:prstGeom prst="rect">
            <a:avLst/>
          </a:prstGeom>
          <a:solidFill>
            <a:srgbClr val="E7E6E6"/>
          </a:solidFill>
          <a:ln w="28575">
            <a:solidFill>
              <a:schemeClr val="accent4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 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MAPPING&amp;METHODOLOGY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                                         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UPSKILLING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                                                                     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NGAGEMENT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Arial"/>
              </a:rPr>
              <a:t>	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CasellaDiTesto 2861712">
            <a:extLst>
              <a:ext uri="{FF2B5EF4-FFF2-40B4-BE49-F238E27FC236}">
                <a16:creationId xmlns:a16="http://schemas.microsoft.com/office/drawing/2014/main" id="{609B0065-5B36-C912-221A-C0863EC5918B}"/>
              </a:ext>
            </a:extLst>
          </p:cNvPr>
          <p:cNvSpPr txBox="1"/>
          <p:nvPr/>
        </p:nvSpPr>
        <p:spPr bwMode="auto">
          <a:xfrm>
            <a:off x="261256" y="5592903"/>
            <a:ext cx="11691257" cy="605005"/>
          </a:xfrm>
          <a:prstGeom prst="rect">
            <a:avLst/>
          </a:prstGeom>
          <a:solidFill>
            <a:srgbClr val="80CAFF"/>
          </a:solidFill>
          <a:ln w="28575">
            <a:solidFill>
              <a:schemeClr val="accent4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WP7: Competence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centres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user support network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and harmonisation - platforms &amp; tools - exchange of competences - sustainability</a:t>
            </a:r>
          </a:p>
        </p:txBody>
      </p:sp>
      <p:sp>
        <p:nvSpPr>
          <p:cNvPr id="6" name="CasellaDiTesto 734267206">
            <a:extLst>
              <a:ext uri="{FF2B5EF4-FFF2-40B4-BE49-F238E27FC236}">
                <a16:creationId xmlns:a16="http://schemas.microsoft.com/office/drawing/2014/main" id="{B6E10E51-ABE3-CBEA-52C7-A3FE2492BA96}"/>
              </a:ext>
            </a:extLst>
          </p:cNvPr>
          <p:cNvSpPr txBox="1"/>
          <p:nvPr/>
        </p:nvSpPr>
        <p:spPr bwMode="auto">
          <a:xfrm>
            <a:off x="3606604" y="1820800"/>
            <a:ext cx="5138708" cy="92905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WP4 Curricula and career paths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Academic paths (undergraduate, postgraduate, PHD, postdoc specialization)</a:t>
            </a: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Structured training paths for data professionals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483350337">
            <a:extLst>
              <a:ext uri="{FF2B5EF4-FFF2-40B4-BE49-F238E27FC236}">
                <a16:creationId xmlns:a16="http://schemas.microsoft.com/office/drawing/2014/main" id="{EDA76760-EDDC-56F2-3432-4539E7C1BCBD}"/>
              </a:ext>
            </a:extLst>
          </p:cNvPr>
          <p:cNvSpPr txBox="1"/>
          <p:nvPr/>
        </p:nvSpPr>
        <p:spPr bwMode="auto">
          <a:xfrm>
            <a:off x="3610924" y="4534298"/>
            <a:ext cx="5142196" cy="94876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WP6 Peer Networks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Peer Networks for professionals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Thematic Peer Networks </a:t>
            </a:r>
          </a:p>
        </p:txBody>
      </p:sp>
      <p:sp>
        <p:nvSpPr>
          <p:cNvPr id="8" name="CasellaDiTesto 1413580712">
            <a:extLst>
              <a:ext uri="{FF2B5EF4-FFF2-40B4-BE49-F238E27FC236}">
                <a16:creationId xmlns:a16="http://schemas.microsoft.com/office/drawing/2014/main" id="{195E2D98-E762-197E-46ED-213BE4AE4D4C}"/>
              </a:ext>
            </a:extLst>
          </p:cNvPr>
          <p:cNvSpPr txBox="1"/>
          <p:nvPr/>
        </p:nvSpPr>
        <p:spPr bwMode="auto">
          <a:xfrm>
            <a:off x="3606604" y="845205"/>
            <a:ext cx="5138708" cy="850656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28575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WP3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training for evidence-based policy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paths for civil servants, policy makers</a:t>
            </a: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 researchers to communicate with decisionmakers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476953193">
            <a:extLst>
              <a:ext uri="{FF2B5EF4-FFF2-40B4-BE49-F238E27FC236}">
                <a16:creationId xmlns:a16="http://schemas.microsoft.com/office/drawing/2014/main" id="{06364EE8-65B4-BD5B-4CC0-B70A2B7A7E80}"/>
              </a:ext>
            </a:extLst>
          </p:cNvPr>
          <p:cNvSpPr txBox="1"/>
          <p:nvPr/>
        </p:nvSpPr>
        <p:spPr bwMode="auto">
          <a:xfrm>
            <a:off x="261256" y="80189"/>
            <a:ext cx="11691257" cy="359708"/>
          </a:xfrm>
          <a:prstGeom prst="rect">
            <a:avLst/>
          </a:prstGeom>
          <a:solidFill>
            <a:srgbClr val="0070C0">
              <a:lumMod val="40000"/>
              <a:lumOff val="60000"/>
            </a:srgbClr>
          </a:solidFill>
          <a:ln w="28575">
            <a:solidFill>
              <a:schemeClr val="accent4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WP1 - Project Management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236275380">
            <a:extLst>
              <a:ext uri="{FF2B5EF4-FFF2-40B4-BE49-F238E27FC236}">
                <a16:creationId xmlns:a16="http://schemas.microsoft.com/office/drawing/2014/main" id="{6AB5200F-A16E-ABBF-671E-0BA90CC67BA3}"/>
              </a:ext>
            </a:extLst>
          </p:cNvPr>
          <p:cNvSpPr txBox="1"/>
          <p:nvPr/>
        </p:nvSpPr>
        <p:spPr bwMode="auto">
          <a:xfrm>
            <a:off x="460653" y="783199"/>
            <a:ext cx="2540516" cy="4641116"/>
          </a:xfrm>
          <a:prstGeom prst="rect">
            <a:avLst/>
          </a:prstGeom>
          <a:solidFill>
            <a:srgbClr val="3278B1"/>
          </a:solidFill>
          <a:ln w="28575">
            <a:solidFill>
              <a:schemeClr val="accent1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WP2 -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career profiles, skillsets and material -  landscaping, certification and QA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Mapping skills Vs profiles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for FAIR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Schemes for the certification/accreditation of acquired competences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1846" marR="0" lvl="0" indent="-261846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Co-creation and monitoring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228185172">
            <a:extLst>
              <a:ext uri="{FF2B5EF4-FFF2-40B4-BE49-F238E27FC236}">
                <a16:creationId xmlns:a16="http://schemas.microsoft.com/office/drawing/2014/main" id="{41F65765-971F-F1BA-71EC-CB96FBDFE3A3}"/>
              </a:ext>
            </a:extLst>
          </p:cNvPr>
          <p:cNvSpPr txBox="1"/>
          <p:nvPr/>
        </p:nvSpPr>
        <p:spPr bwMode="auto">
          <a:xfrm>
            <a:off x="9645886" y="851742"/>
            <a:ext cx="2169861" cy="4504030"/>
          </a:xfrm>
          <a:prstGeom prst="rect">
            <a:avLst/>
          </a:prstGeom>
          <a:solidFill>
            <a:srgbClr val="79B418"/>
          </a:solidFill>
          <a:ln w="28575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WP8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Synergies, Engagement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comms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advocacy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Promoting Outputs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Furthering activities at the national/regional level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Gaining support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sustainability for national initiatives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201152022">
            <a:extLst>
              <a:ext uri="{FF2B5EF4-FFF2-40B4-BE49-F238E27FC236}">
                <a16:creationId xmlns:a16="http://schemas.microsoft.com/office/drawing/2014/main" id="{A82ACE44-54FC-3421-A67C-E75F167922C4}"/>
              </a:ext>
            </a:extLst>
          </p:cNvPr>
          <p:cNvSpPr txBox="1"/>
          <p:nvPr/>
        </p:nvSpPr>
        <p:spPr bwMode="auto">
          <a:xfrm>
            <a:off x="3610923" y="2935962"/>
            <a:ext cx="5102298" cy="1485961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28575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WP5 Thematic Training for RIs professionals and communities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 professionals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 professionals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communities: SSH, Solid Hearth, Climate change, Museums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 &amp; Ethics professionals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832" marR="0" lvl="0" indent="-250832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ccia a destra 112785815">
            <a:extLst>
              <a:ext uri="{FF2B5EF4-FFF2-40B4-BE49-F238E27FC236}">
                <a16:creationId xmlns:a16="http://schemas.microsoft.com/office/drawing/2014/main" id="{7CAFCA3A-56B2-1383-F01B-0C3B3EBF2D40}"/>
              </a:ext>
            </a:extLst>
          </p:cNvPr>
          <p:cNvSpPr/>
          <p:nvPr/>
        </p:nvSpPr>
        <p:spPr bwMode="auto">
          <a:xfrm>
            <a:off x="3005184" y="1021320"/>
            <a:ext cx="498393" cy="37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Freccia a destra 104691822">
            <a:extLst>
              <a:ext uri="{FF2B5EF4-FFF2-40B4-BE49-F238E27FC236}">
                <a16:creationId xmlns:a16="http://schemas.microsoft.com/office/drawing/2014/main" id="{4E2A890C-5732-9DFF-F2CA-DE5F960C9682}"/>
              </a:ext>
            </a:extLst>
          </p:cNvPr>
          <p:cNvSpPr/>
          <p:nvPr/>
        </p:nvSpPr>
        <p:spPr bwMode="auto">
          <a:xfrm>
            <a:off x="3033686" y="2163802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ccia a destra 1700754615">
            <a:extLst>
              <a:ext uri="{FF2B5EF4-FFF2-40B4-BE49-F238E27FC236}">
                <a16:creationId xmlns:a16="http://schemas.microsoft.com/office/drawing/2014/main" id="{933A1BFA-BFDE-E951-5EE1-25754C2D37E0}"/>
              </a:ext>
            </a:extLst>
          </p:cNvPr>
          <p:cNvSpPr/>
          <p:nvPr/>
        </p:nvSpPr>
        <p:spPr bwMode="auto">
          <a:xfrm>
            <a:off x="3050563" y="3458600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ccia a destra 65386437">
            <a:extLst>
              <a:ext uri="{FF2B5EF4-FFF2-40B4-BE49-F238E27FC236}">
                <a16:creationId xmlns:a16="http://schemas.microsoft.com/office/drawing/2014/main" id="{60583C2D-FF05-0558-C62B-D79BDD58F27F}"/>
              </a:ext>
            </a:extLst>
          </p:cNvPr>
          <p:cNvSpPr/>
          <p:nvPr/>
        </p:nvSpPr>
        <p:spPr bwMode="auto">
          <a:xfrm>
            <a:off x="3049028" y="4691970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ccia a destra 516587820">
            <a:extLst>
              <a:ext uri="{FF2B5EF4-FFF2-40B4-BE49-F238E27FC236}">
                <a16:creationId xmlns:a16="http://schemas.microsoft.com/office/drawing/2014/main" id="{6CB201FA-2D3F-9E19-21FA-982C385B46BE}"/>
              </a:ext>
            </a:extLst>
          </p:cNvPr>
          <p:cNvSpPr/>
          <p:nvPr/>
        </p:nvSpPr>
        <p:spPr bwMode="auto">
          <a:xfrm>
            <a:off x="9216964" y="1166075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ccia a destra 1244399615">
            <a:extLst>
              <a:ext uri="{FF2B5EF4-FFF2-40B4-BE49-F238E27FC236}">
                <a16:creationId xmlns:a16="http://schemas.microsoft.com/office/drawing/2014/main" id="{C289C9F8-4F2B-754A-F38F-4293296D7AE0}"/>
              </a:ext>
            </a:extLst>
          </p:cNvPr>
          <p:cNvSpPr/>
          <p:nvPr/>
        </p:nvSpPr>
        <p:spPr bwMode="auto">
          <a:xfrm>
            <a:off x="9216964" y="2284100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reccia a destra 1074445047">
            <a:extLst>
              <a:ext uri="{FF2B5EF4-FFF2-40B4-BE49-F238E27FC236}">
                <a16:creationId xmlns:a16="http://schemas.microsoft.com/office/drawing/2014/main" id="{E4F846C6-30E7-188D-D1A3-5FE0B4FB84C6}"/>
              </a:ext>
            </a:extLst>
          </p:cNvPr>
          <p:cNvSpPr/>
          <p:nvPr/>
        </p:nvSpPr>
        <p:spPr bwMode="auto">
          <a:xfrm>
            <a:off x="9259372" y="3678943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Freccia a destra 1880671051">
            <a:extLst>
              <a:ext uri="{FF2B5EF4-FFF2-40B4-BE49-F238E27FC236}">
                <a16:creationId xmlns:a16="http://schemas.microsoft.com/office/drawing/2014/main" id="{415C10DF-3809-4BFB-CDEE-70187D5D3D1B}"/>
              </a:ext>
            </a:extLst>
          </p:cNvPr>
          <p:cNvSpPr/>
          <p:nvPr/>
        </p:nvSpPr>
        <p:spPr bwMode="auto">
          <a:xfrm>
            <a:off x="9341501" y="4582366"/>
            <a:ext cx="506646" cy="405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12700" cap="flat" cmpd="sng" algn="ctr">
            <a:solidFill>
              <a:srgbClr val="FF9933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sellaDiTesto 753302212">
            <a:extLst>
              <a:ext uri="{FF2B5EF4-FFF2-40B4-BE49-F238E27FC236}">
                <a16:creationId xmlns:a16="http://schemas.microsoft.com/office/drawing/2014/main" id="{7A807169-6D8B-F99C-3CFA-CE1D1FC98A53}"/>
              </a:ext>
            </a:extLst>
          </p:cNvPr>
          <p:cNvSpPr txBox="1"/>
          <p:nvPr/>
        </p:nvSpPr>
        <p:spPr bwMode="auto">
          <a:xfrm rot="5399875">
            <a:off x="8519026" y="4574571"/>
            <a:ext cx="1302084" cy="640112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INFORMAL  LEARNING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asellaDiTesto 947070905">
            <a:extLst>
              <a:ext uri="{FF2B5EF4-FFF2-40B4-BE49-F238E27FC236}">
                <a16:creationId xmlns:a16="http://schemas.microsoft.com/office/drawing/2014/main" id="{B2AC2D63-D2E8-25E5-9299-20316ED44F34}"/>
              </a:ext>
            </a:extLst>
          </p:cNvPr>
          <p:cNvSpPr txBox="1"/>
          <p:nvPr/>
        </p:nvSpPr>
        <p:spPr bwMode="auto">
          <a:xfrm rot="5399875">
            <a:off x="8420579" y="1108372"/>
            <a:ext cx="1438878" cy="617247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ACADEMIC PATHS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asellaDiTesto 1092077122">
            <a:extLst>
              <a:ext uri="{FF2B5EF4-FFF2-40B4-BE49-F238E27FC236}">
                <a16:creationId xmlns:a16="http://schemas.microsoft.com/office/drawing/2014/main" id="{9763630F-C88F-3227-DB98-17E1FD1E0498}"/>
              </a:ext>
            </a:extLst>
          </p:cNvPr>
          <p:cNvSpPr txBox="1"/>
          <p:nvPr/>
        </p:nvSpPr>
        <p:spPr bwMode="auto">
          <a:xfrm rot="5399875">
            <a:off x="8037438" y="2881402"/>
            <a:ext cx="2052421" cy="617244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>
            <a:defPPr>
              <a:defRPr lang="it-IT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PROFESSIONAL TRAINING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E0AF9DD6-41F5-3349-8E98-5BE5ABD4EB16}"/>
              </a:ext>
            </a:extLst>
          </p:cNvPr>
          <p:cNvSpPr>
            <a:spLocks noGrp="1"/>
          </p:cNvSpPr>
          <p:nvPr/>
        </p:nvSpPr>
        <p:spPr bwMode="auto">
          <a:xfrm>
            <a:off x="8163004" y="62862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8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40579374" name="Google Shape;148;p27"/>
          <p:cNvGrpSpPr/>
          <p:nvPr/>
        </p:nvGrpSpPr>
        <p:grpSpPr bwMode="auto">
          <a:xfrm>
            <a:off x="-268843" y="-926937"/>
            <a:ext cx="13015698" cy="7247061"/>
            <a:chOff x="0" y="0"/>
            <a:chExt cx="13015698" cy="7247061"/>
          </a:xfrm>
        </p:grpSpPr>
        <p:sp>
          <p:nvSpPr>
            <p:cNvPr id="1954505615" name="Google Shape;149;p27"/>
            <p:cNvSpPr/>
            <p:nvPr/>
          </p:nvSpPr>
          <p:spPr bwMode="auto">
            <a:xfrm>
              <a:off x="265889" y="878661"/>
              <a:ext cx="12198000" cy="6368400"/>
            </a:xfrm>
            <a:prstGeom prst="rect">
              <a:avLst/>
            </a:prstGeom>
            <a:solidFill>
              <a:srgbClr val="F4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endParaRPr>
            </a:p>
          </p:txBody>
        </p:sp>
        <p:pic>
          <p:nvPicPr>
            <p:cNvPr id="1159892072" name="Google Shape;150;p27" descr="Immagine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0" y="0"/>
              <a:ext cx="13015698" cy="5484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4900079" name="Google Shape;151;p27"/>
          <p:cNvSpPr txBox="1">
            <a:spLocks noGrp="1"/>
          </p:cNvSpPr>
          <p:nvPr>
            <p:ph type="title"/>
          </p:nvPr>
        </p:nvSpPr>
        <p:spPr bwMode="auto">
          <a:xfrm>
            <a:off x="444577" y="1812524"/>
            <a:ext cx="4533300" cy="82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pPr>
            <a:r>
              <a:rPr lang="it-IT" sz="2600">
                <a:solidFill>
                  <a:srgbClr val="3C7CB4"/>
                </a:solidFill>
                <a:latin typeface="Quicksand SemiBold"/>
                <a:ea typeface="Quicksand SemiBold"/>
                <a:cs typeface="Quicksand SemiBold"/>
              </a:rPr>
              <a:t>Skills4EOSC </a:t>
            </a:r>
            <a:r>
              <a:rPr lang="it-IT" sz="2600" b="1">
                <a:solidFill>
                  <a:srgbClr val="3C7CB4"/>
                </a:solidFill>
                <a:latin typeface="Quicksand SemiBold"/>
                <a:ea typeface="Quicksand SemiBold"/>
                <a:cs typeface="Quicksand SemiBold"/>
              </a:rPr>
              <a:t>Competence Centre Network</a:t>
            </a:r>
            <a:r>
              <a:rPr lang="it-IT" sz="2600">
                <a:solidFill>
                  <a:srgbClr val="3C7CB4"/>
                </a:solidFill>
                <a:latin typeface="Quicksand SemiBold"/>
                <a:ea typeface="Quicksand SemiBold"/>
                <a:cs typeface="Quicksand SemiBold"/>
              </a:rPr>
              <a:t> (CCNet)</a:t>
            </a:r>
            <a:endParaRPr sz="2600">
              <a:solidFill>
                <a:srgbClr val="3C7CB4"/>
              </a:solidFill>
              <a:latin typeface="Quicksand SemiBold"/>
              <a:cs typeface="Quicksand SemiBold"/>
            </a:endParaRPr>
          </a:p>
        </p:txBody>
      </p:sp>
      <p:sp>
        <p:nvSpPr>
          <p:cNvPr id="1610482718" name="Google Shape;152;p27"/>
          <p:cNvSpPr txBox="1">
            <a:spLocks noGrp="1"/>
          </p:cNvSpPr>
          <p:nvPr>
            <p:ph type="body" idx="1"/>
          </p:nvPr>
        </p:nvSpPr>
        <p:spPr bwMode="auto">
          <a:xfrm>
            <a:off x="808901" y="2850918"/>
            <a:ext cx="4111753" cy="793143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45675" tIns="45675" rIns="45675" bIns="45675" numCol="1" spcCol="0" rtlCol="0" fromWordArt="0" anchor="t" anchorCtr="0" forceAA="0" compatLnSpc="0">
            <a:normAutofit fontScale="92500" lnSpcReduction="10000"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it-IT" sz="1500" b="0" i="0" u="none" strike="noStrike" cap="none" spc="0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Skills4EOSC aims at building a </a:t>
            </a:r>
            <a:r>
              <a:rPr lang="it-IT" sz="1500" b="1" i="0" u="none" strike="noStrike" cap="none" spc="0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Network of Competence Centres</a:t>
            </a:r>
            <a:r>
              <a:rPr lang="it-IT" sz="1500" b="0" i="0" u="none" strike="noStrike" cap="none" spc="0">
                <a:solidFill>
                  <a:schemeClr val="tx1"/>
                </a:solidFill>
                <a:latin typeface="Albert Sans"/>
                <a:ea typeface="Albert Sans"/>
                <a:cs typeface="Albert Sans"/>
              </a:rPr>
              <a:t> for Open Science, FAIR and EOSC in Europe (CCNet).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572171657" name="Google Shape;153;p27" descr="Immagine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495501" y="48301"/>
            <a:ext cx="6339083" cy="6221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277154" name="Google Shape;155;p27"/>
          <p:cNvGrpSpPr/>
          <p:nvPr/>
        </p:nvGrpSpPr>
        <p:grpSpPr bwMode="auto">
          <a:xfrm>
            <a:off x="490962" y="328515"/>
            <a:ext cx="6196883" cy="1450708"/>
            <a:chOff x="0" y="0"/>
            <a:chExt cx="6196883" cy="1450708"/>
          </a:xfrm>
        </p:grpSpPr>
        <p:pic>
          <p:nvPicPr>
            <p:cNvPr id="685200080" name="Google Shape;156;p27" descr="Immagine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2787617" y="779711"/>
              <a:ext cx="3409264" cy="67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952374" name="Google Shape;157;p27" descr="Immagine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0" y="0"/>
              <a:ext cx="2815462" cy="11934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2815721" name="Google Shape;158;p27"/>
          <p:cNvSpPr txBox="1"/>
          <p:nvPr/>
        </p:nvSpPr>
        <p:spPr bwMode="auto">
          <a:xfrm>
            <a:off x="808901" y="3995418"/>
            <a:ext cx="4032900" cy="104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25 June 2024 </a:t>
            </a:r>
            <a:r>
              <a:rPr kumimoji="0" lang="it-IT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Public Lunch of the CCNet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cs typeface="Arial"/>
              </a:rPr>
              <a:t>8 Competence Centres</a:t>
            </a:r>
            <a:r>
              <a:rPr kumimoji="0" lang="it-IT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cs typeface="Arial"/>
              </a:rPr>
              <a:t> are part of the Network (target KPI: 10)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cs typeface="Arial"/>
              </a:rPr>
              <a:t>Ongoing discussion</a:t>
            </a:r>
            <a:r>
              <a:rPr kumimoji="0" lang="it-IT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cs typeface="Arial"/>
              </a:rPr>
              <a:t> wth other 10 CC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03634040" name="Google Shape;160;p27"/>
          <p:cNvSpPr txBox="1"/>
          <p:nvPr/>
        </p:nvSpPr>
        <p:spPr bwMode="auto">
          <a:xfrm>
            <a:off x="808901" y="5396996"/>
            <a:ext cx="3834325" cy="549192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45675" tIns="45675" rIns="45675" bIns="45675" numCol="1" spcCol="0" rtlCol="0" fromWordArt="0" anchor="ctr" anchorCtr="0" forceAA="0" compatLnSpc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Albert Sans"/>
                <a:cs typeface="Albert Sans"/>
              </a:rPr>
              <a:t>The CCNet is well recognised in the EOSC Ecosystem and beyond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grpSp>
        <p:nvGrpSpPr>
          <p:cNvPr id="1909737034" name="Gruppo 1909737033"/>
          <p:cNvGrpSpPr/>
          <p:nvPr/>
        </p:nvGrpSpPr>
        <p:grpSpPr bwMode="auto">
          <a:xfrm>
            <a:off x="536400" y="4003188"/>
            <a:ext cx="107999" cy="1025999"/>
            <a:chOff x="0" y="0"/>
            <a:chExt cx="107999" cy="1025999"/>
          </a:xfrm>
        </p:grpSpPr>
        <p:sp>
          <p:nvSpPr>
            <p:cNvPr id="776311174" name="Rettangolo arrotondato 776311173"/>
            <p:cNvSpPr/>
            <p:nvPr/>
          </p:nvSpPr>
          <p:spPr bwMode="auto">
            <a:xfrm>
              <a:off x="0" y="197999"/>
              <a:ext cx="108000" cy="828000"/>
            </a:xfrm>
            <a:prstGeom prst="roundRect">
              <a:avLst>
                <a:gd name="adj" fmla="val 50000"/>
              </a:avLst>
            </a:prstGeom>
            <a:solidFill>
              <a:srgbClr val="F2942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961349621" name="Ellisse 1610527041"/>
            <p:cNvSpPr/>
            <p:nvPr/>
          </p:nvSpPr>
          <p:spPr bwMode="auto">
            <a:xfrm>
              <a:off x="0" y="0"/>
              <a:ext cx="108000" cy="108000"/>
            </a:xfrm>
            <a:prstGeom prst="ellipse">
              <a:avLst/>
            </a:prstGeom>
            <a:solidFill>
              <a:srgbClr val="F2942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  <p:grpSp>
        <p:nvGrpSpPr>
          <p:cNvPr id="1999562507" name="Gruppo 1999562506"/>
          <p:cNvGrpSpPr/>
          <p:nvPr/>
        </p:nvGrpSpPr>
        <p:grpSpPr bwMode="auto">
          <a:xfrm>
            <a:off x="536400" y="2824490"/>
            <a:ext cx="108446" cy="846000"/>
            <a:chOff x="0" y="0"/>
            <a:chExt cx="108446" cy="846000"/>
          </a:xfrm>
        </p:grpSpPr>
        <p:sp>
          <p:nvSpPr>
            <p:cNvPr id="185837607" name="Rettangolo arrotondato 185837606"/>
            <p:cNvSpPr/>
            <p:nvPr/>
          </p:nvSpPr>
          <p:spPr bwMode="auto">
            <a:xfrm>
              <a:off x="0" y="198000"/>
              <a:ext cx="108000" cy="648000"/>
            </a:xfrm>
            <a:prstGeom prst="roundRect">
              <a:avLst>
                <a:gd name="adj" fmla="val 50000"/>
              </a:avLst>
            </a:prstGeom>
            <a:solidFill>
              <a:srgbClr val="E4218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10527041" name="Ellisse 1610527041"/>
            <p:cNvSpPr/>
            <p:nvPr/>
          </p:nvSpPr>
          <p:spPr bwMode="auto">
            <a:xfrm>
              <a:off x="446" y="0"/>
              <a:ext cx="108000" cy="108000"/>
            </a:xfrm>
            <a:prstGeom prst="ellipse">
              <a:avLst/>
            </a:prstGeom>
            <a:solidFill>
              <a:srgbClr val="E4218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  <p:grpSp>
        <p:nvGrpSpPr>
          <p:cNvPr id="172404309" name="Gruppo 172404308"/>
          <p:cNvGrpSpPr/>
          <p:nvPr/>
        </p:nvGrpSpPr>
        <p:grpSpPr bwMode="auto">
          <a:xfrm>
            <a:off x="531591" y="5344080"/>
            <a:ext cx="109208" cy="628319"/>
            <a:chOff x="0" y="0"/>
            <a:chExt cx="109208" cy="628319"/>
          </a:xfrm>
        </p:grpSpPr>
        <p:sp>
          <p:nvSpPr>
            <p:cNvPr id="2021555774" name="Rettangolo arrotondato 2021555773"/>
            <p:cNvSpPr/>
            <p:nvPr/>
          </p:nvSpPr>
          <p:spPr bwMode="auto">
            <a:xfrm>
              <a:off x="1208" y="196319"/>
              <a:ext cx="108000" cy="432000"/>
            </a:xfrm>
            <a:prstGeom prst="roundRect">
              <a:avLst>
                <a:gd name="adj" fmla="val 50000"/>
              </a:avLst>
            </a:prstGeom>
            <a:solidFill>
              <a:srgbClr val="96C12F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68569365" name="Ellisse 1610527041"/>
            <p:cNvSpPr/>
            <p:nvPr/>
          </p:nvSpPr>
          <p:spPr bwMode="auto">
            <a:xfrm>
              <a:off x="0" y="0"/>
              <a:ext cx="108000" cy="108000"/>
            </a:xfrm>
            <a:prstGeom prst="ellipse">
              <a:avLst/>
            </a:prstGeom>
            <a:solidFill>
              <a:srgbClr val="96C12F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1" name="Google Shape;271;p1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698684" y="4902825"/>
            <a:ext cx="1017724" cy="116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"/>
          <p:cNvSpPr txBox="1">
            <a:spLocks noGrp="1"/>
          </p:cNvSpPr>
          <p:nvPr>
            <p:ph type="title"/>
          </p:nvPr>
        </p:nvSpPr>
        <p:spPr bwMode="auto">
          <a:xfrm>
            <a:off x="838198" y="36512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entury Gothic"/>
              <a:buNone/>
              <a:defRPr/>
            </a:pPr>
            <a:r>
              <a:rPr lang="it-IT" sz="440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Skills4EOSC Competence Centre</a:t>
            </a:r>
            <a:endParaRPr sz="3600" b="1" dirty="0">
              <a:solidFill>
                <a:srgbClr val="0070C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73" name="Google Shape;273;p13"/>
          <p:cNvSpPr txBox="1">
            <a:spLocks noGrp="1"/>
          </p:cNvSpPr>
          <p:nvPr>
            <p:ph type="body" idx="1"/>
          </p:nvPr>
        </p:nvSpPr>
        <p:spPr bwMode="auto">
          <a:xfrm>
            <a:off x="838197" y="1825624"/>
            <a:ext cx="10515600" cy="22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pPr>
            <a:r>
              <a:rPr lang="en-GB" sz="2800" dirty="0">
                <a:latin typeface="Calibri"/>
                <a:ea typeface="Calibri"/>
                <a:cs typeface="Calibri"/>
              </a:rPr>
              <a:t>Provide </a:t>
            </a:r>
            <a:r>
              <a:rPr lang="en-GB" sz="2800" b="1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a point of reference</a:t>
            </a:r>
            <a:r>
              <a:rPr lang="en-GB" sz="2800" b="1" dirty="0">
                <a:latin typeface="Calibri"/>
                <a:ea typeface="Calibri"/>
                <a:cs typeface="Calibri"/>
              </a:rPr>
              <a:t> </a:t>
            </a:r>
            <a:r>
              <a:rPr lang="en-GB" sz="2800" dirty="0">
                <a:latin typeface="Calibri"/>
                <a:ea typeface="Calibri"/>
                <a:cs typeface="Calibri"/>
              </a:rPr>
              <a:t>in a specific Country, Region</a:t>
            </a:r>
            <a:r>
              <a:rPr lang="en-GB" dirty="0">
                <a:latin typeface="Calibri"/>
                <a:ea typeface="Calibri"/>
                <a:cs typeface="Calibri"/>
              </a:rPr>
              <a:t>, or </a:t>
            </a:r>
            <a:r>
              <a:rPr lang="en-GB" sz="2800" dirty="0">
                <a:latin typeface="Calibri"/>
                <a:ea typeface="Calibri"/>
                <a:cs typeface="Calibri"/>
              </a:rPr>
              <a:t>Theme for key </a:t>
            </a:r>
            <a:r>
              <a:rPr lang="en-GB" sz="2800" b="1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competences</a:t>
            </a:r>
            <a:r>
              <a:rPr lang="en-GB" sz="2800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2800" dirty="0">
                <a:latin typeface="Calibri"/>
                <a:ea typeface="Calibri"/>
                <a:cs typeface="Calibri"/>
              </a:rPr>
              <a:t>that enable </a:t>
            </a:r>
            <a:r>
              <a:rPr lang="en-GB" sz="2800" b="1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Open Science</a:t>
            </a:r>
            <a:r>
              <a:rPr lang="en-GB" sz="2800" b="1" dirty="0">
                <a:latin typeface="Calibri"/>
                <a:ea typeface="Calibri"/>
                <a:cs typeface="Calibri"/>
              </a:rPr>
              <a:t> </a:t>
            </a:r>
            <a:r>
              <a:rPr lang="en-GB" dirty="0">
                <a:latin typeface="Calibri"/>
                <a:cs typeface="Calibri"/>
              </a:rPr>
              <a:t>to be practiced </a:t>
            </a:r>
            <a:r>
              <a:rPr lang="en-GB" sz="2800" dirty="0">
                <a:latin typeface="Calibri"/>
                <a:ea typeface="Calibri"/>
                <a:cs typeface="Calibri"/>
              </a:rPr>
              <a:t>with adequate knowledge of standards, applications and tools and best practices for delivering, managing, re-using, sharing and analysing </a:t>
            </a:r>
            <a:r>
              <a:rPr lang="en-GB" sz="2800" b="1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FAIR</a:t>
            </a:r>
            <a:r>
              <a:rPr lang="en-GB" sz="2800" dirty="0">
                <a:solidFill>
                  <a:srgbClr val="3278B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2800" dirty="0">
                <a:latin typeface="Calibri"/>
                <a:ea typeface="Calibri"/>
                <a:cs typeface="Calibri"/>
              </a:rPr>
              <a:t>data, as well as other digital research objects.</a:t>
            </a:r>
            <a:endParaRPr lang="en-GB" dirty="0"/>
          </a:p>
        </p:txBody>
      </p:sp>
      <p:pic>
        <p:nvPicPr>
          <p:cNvPr id="274" name="Google Shape;274;p13" descr="Lampadina e ingranaggio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23805" y="490282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 descr="Strumenti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0613553" y="490282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 descr="Libri su uno scaffale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8226074" y="490282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 txBox="1"/>
          <p:nvPr/>
        </p:nvSpPr>
        <p:spPr bwMode="auto">
          <a:xfrm>
            <a:off x="208012" y="4246518"/>
            <a:ext cx="1946098" cy="52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entury Gothic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Competences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8" name="Google Shape;278;p13"/>
          <p:cNvSpPr txBox="1"/>
          <p:nvPr/>
        </p:nvSpPr>
        <p:spPr bwMode="auto">
          <a:xfrm>
            <a:off x="2772776" y="4246518"/>
            <a:ext cx="1946098" cy="52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entury Gothic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People and Institutions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9" name="Google Shape;279;p13"/>
          <p:cNvSpPr txBox="1"/>
          <p:nvPr/>
        </p:nvSpPr>
        <p:spPr bwMode="auto">
          <a:xfrm>
            <a:off x="5234555" y="4246518"/>
            <a:ext cx="1946098" cy="52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entury Gothic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Services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0" name="Google Shape;280;p13"/>
          <p:cNvSpPr txBox="1"/>
          <p:nvPr/>
        </p:nvSpPr>
        <p:spPr bwMode="auto">
          <a:xfrm>
            <a:off x="7799320" y="4246518"/>
            <a:ext cx="1946098" cy="52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entury Gothic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Resources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1" name="Google Shape;281;p13"/>
          <p:cNvSpPr txBox="1"/>
          <p:nvPr/>
        </p:nvSpPr>
        <p:spPr bwMode="auto">
          <a:xfrm>
            <a:off x="10095144" y="4246518"/>
            <a:ext cx="1946098" cy="52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entury Gothic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Operational Tools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282" name="Google Shape;282;p13"/>
          <p:cNvGrpSpPr/>
          <p:nvPr/>
        </p:nvGrpSpPr>
        <p:grpSpPr bwMode="auto">
          <a:xfrm>
            <a:off x="3111283" y="4843103"/>
            <a:ext cx="1254234" cy="1033847"/>
            <a:chOff x="3195588" y="5058064"/>
            <a:chExt cx="1254234" cy="1033847"/>
          </a:xfrm>
        </p:grpSpPr>
        <p:pic>
          <p:nvPicPr>
            <p:cNvPr id="283" name="Google Shape;283;p13" descr="Utente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3195588" y="517751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3" descr="Tribunale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3864614" y="5058064"/>
              <a:ext cx="585208" cy="5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9FE1CF-7B98-72C0-C4AF-A3AFF2BC169E}"/>
              </a:ext>
            </a:extLst>
          </p:cNvPr>
          <p:cNvSpPr txBox="1"/>
          <p:nvPr/>
        </p:nvSpPr>
        <p:spPr>
          <a:xfrm>
            <a:off x="8570997" y="6063033"/>
            <a:ext cx="40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https://www.skills4eosc.eu/network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6"/>
          <p:cNvGrpSpPr/>
          <p:nvPr/>
        </p:nvGrpSpPr>
        <p:grpSpPr>
          <a:xfrm>
            <a:off x="-823698" y="-852895"/>
            <a:ext cx="13015698" cy="7247061"/>
            <a:chOff x="0" y="0"/>
            <a:chExt cx="13015698" cy="7247061"/>
          </a:xfrm>
        </p:grpSpPr>
        <p:sp>
          <p:nvSpPr>
            <p:cNvPr id="135" name="Google Shape;135;p26"/>
            <p:cNvSpPr/>
            <p:nvPr/>
          </p:nvSpPr>
          <p:spPr>
            <a:xfrm>
              <a:off x="265890" y="878661"/>
              <a:ext cx="12198000" cy="6368400"/>
            </a:xfrm>
            <a:prstGeom prst="rect">
              <a:avLst/>
            </a:prstGeom>
            <a:solidFill>
              <a:srgbClr val="F4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6" descr="Immag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015698" cy="5484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44580" y="1868095"/>
            <a:ext cx="46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4711"/>
              <a:buNone/>
            </a:pPr>
            <a:r>
              <a:rPr lang="it-IT" sz="2844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Skills4EOSC Competence Centre</a:t>
            </a:r>
            <a:endParaRPr/>
          </a:p>
        </p:txBody>
      </p:sp>
      <p:pic>
        <p:nvPicPr>
          <p:cNvPr id="138" name="Google Shape;138;p26" descr="Immag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857" y="463834"/>
            <a:ext cx="2781168" cy="117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808900" y="2517250"/>
            <a:ext cx="48675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74747"/>
              </a:buClr>
              <a:buSzPct val="50000"/>
              <a:buFont typeface="Albert Sans"/>
              <a:buNone/>
            </a:pPr>
            <a:r>
              <a:rPr lang="it-IT" b="1">
                <a:latin typeface="Albert Sans"/>
                <a:ea typeface="Albert Sans"/>
                <a:cs typeface="Albert Sans"/>
                <a:sym typeface="Albert Sans"/>
              </a:rPr>
              <a:t>Skills4EOSC CC</a:t>
            </a:r>
            <a:r>
              <a:rPr lang="it-IT">
                <a:latin typeface="Albert Sans"/>
                <a:ea typeface="Albert Sans"/>
                <a:cs typeface="Albert Sans"/>
                <a:sym typeface="Albert Sans"/>
              </a:rPr>
              <a:t> represent </a:t>
            </a:r>
            <a:r>
              <a:rPr lang="it-IT" sz="3163" b="1">
                <a:latin typeface="Albert Sans"/>
                <a:ea typeface="Albert Sans"/>
                <a:cs typeface="Albert Sans"/>
                <a:sym typeface="Albert Sans"/>
              </a:rPr>
              <a:t>a point of reference</a:t>
            </a:r>
            <a:r>
              <a:rPr lang="it-IT">
                <a:latin typeface="Albert Sans"/>
                <a:ea typeface="Albert Sans"/>
                <a:cs typeface="Albert Sans"/>
                <a:sym typeface="Albert Sans"/>
              </a:rPr>
              <a:t> in a specific Country/Region/Theme to find</a:t>
            </a:r>
            <a:r>
              <a:rPr lang="it-IT" sz="3163" b="1">
                <a:latin typeface="Albert Sans"/>
                <a:ea typeface="Albert Sans"/>
                <a:cs typeface="Albert Sans"/>
                <a:sym typeface="Albert Sans"/>
              </a:rPr>
              <a:t> key competences</a:t>
            </a:r>
            <a:r>
              <a:rPr lang="it-IT">
                <a:latin typeface="Albert Sans"/>
                <a:ea typeface="Albert Sans"/>
                <a:cs typeface="Albert Sans"/>
                <a:sym typeface="Albert Sans"/>
              </a:rPr>
              <a:t> to enable the practice of </a:t>
            </a:r>
            <a:r>
              <a:rPr lang="it-IT" sz="3163" b="1">
                <a:latin typeface="Albert Sans"/>
                <a:ea typeface="Albert Sans"/>
                <a:cs typeface="Albert Sans"/>
                <a:sym typeface="Albert Sans"/>
              </a:rPr>
              <a:t>Open Science</a:t>
            </a:r>
            <a:r>
              <a:rPr lang="it-IT">
                <a:latin typeface="Albert Sans"/>
                <a:ea typeface="Albert Sans"/>
                <a:cs typeface="Albert Sans"/>
                <a:sym typeface="Albert Sans"/>
              </a:rPr>
              <a:t> with adequate knowledge of standards, applications and tools and best practices for delivering, managing, re-using, sharing and analysing </a:t>
            </a:r>
            <a:r>
              <a:rPr lang="it-IT" sz="3163" b="1">
                <a:latin typeface="Albert Sans"/>
                <a:ea typeface="Albert Sans"/>
                <a:cs typeface="Albert Sans"/>
                <a:sym typeface="Albert Sans"/>
              </a:rPr>
              <a:t>FAIR data</a:t>
            </a:r>
            <a:r>
              <a:rPr lang="it-IT">
                <a:latin typeface="Albert Sans"/>
                <a:ea typeface="Albert Sans"/>
                <a:cs typeface="Albert Sans"/>
                <a:sym typeface="Albert Sans"/>
              </a:rPr>
              <a:t>, as well as other digital research objects.</a:t>
            </a:r>
            <a:endParaRPr/>
          </a:p>
        </p:txBody>
      </p:sp>
      <p:pic>
        <p:nvPicPr>
          <p:cNvPr id="140" name="Google Shape;140;p26" descr="Immag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5331" y="2517240"/>
            <a:ext cx="108001" cy="2302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-43283" y="5112176"/>
            <a:ext cx="8741700" cy="9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6" descr="Immag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3448" y="5240042"/>
            <a:ext cx="5497099" cy="67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 descr="Immag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76346" y="161506"/>
            <a:ext cx="6265540" cy="60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Personalizzat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0070C0"/>
      </a:accent2>
      <a:accent3>
        <a:srgbClr val="92D050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Microsoft Macintosh PowerPoint</Application>
  <PresentationFormat>Widescreen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Albert Sans</vt:lpstr>
      <vt:lpstr>Aptos</vt:lpstr>
      <vt:lpstr>Arial</vt:lpstr>
      <vt:lpstr>Calibri</vt:lpstr>
      <vt:lpstr>Century Gothic</vt:lpstr>
      <vt:lpstr>Quicksand</vt:lpstr>
      <vt:lpstr>Quicksand SemiBold</vt:lpstr>
      <vt:lpstr>Tema di Office</vt:lpstr>
      <vt:lpstr>1_Tema di Office</vt:lpstr>
      <vt:lpstr>2_Tema di Office</vt:lpstr>
      <vt:lpstr>Open Science in Action: Building Skills, Crafting FAIR Resources, and Recognizing Achievement, Skills4EOSC</vt:lpstr>
      <vt:lpstr>PowerPoint Presentation</vt:lpstr>
      <vt:lpstr>c</vt:lpstr>
      <vt:lpstr>PowerPoint Presentation</vt:lpstr>
      <vt:lpstr>EOSC Strategic Research &amp; Innovation Agenda</vt:lpstr>
      <vt:lpstr>PowerPoint Presentation</vt:lpstr>
      <vt:lpstr>Skills4EOSC Competence Centre Network (CCNet)</vt:lpstr>
      <vt:lpstr>Skills4EOSC Competence Centre</vt:lpstr>
      <vt:lpstr>Skills4EOSC Competence Centre</vt:lpstr>
      <vt:lpstr>PowerPoint Presentation</vt:lpstr>
      <vt:lpstr>Skills4EOSC CCs Registry </vt:lpstr>
      <vt:lpstr>Skills4EOSC Offering to Competence Centres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2025-02-13T13:26:43Z</dcterms:created>
  <dcterms:modified xsi:type="dcterms:W3CDTF">2025-02-14T19:01:40Z</dcterms:modified>
</cp:coreProperties>
</file>